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36"/>
  </p:notesMasterIdLst>
  <p:handoutMasterIdLst>
    <p:handoutMasterId r:id="rId37"/>
  </p:handoutMasterIdLst>
  <p:sldIdLst>
    <p:sldId id="438" r:id="rId5"/>
    <p:sldId id="458" r:id="rId6"/>
    <p:sldId id="449" r:id="rId7"/>
    <p:sldId id="450" r:id="rId8"/>
    <p:sldId id="439" r:id="rId9"/>
    <p:sldId id="443" r:id="rId10"/>
    <p:sldId id="456" r:id="rId11"/>
    <p:sldId id="440" r:id="rId12"/>
    <p:sldId id="457" r:id="rId13"/>
    <p:sldId id="419" r:id="rId14"/>
    <p:sldId id="446" r:id="rId15"/>
    <p:sldId id="420" r:id="rId16"/>
    <p:sldId id="421" r:id="rId17"/>
    <p:sldId id="447" r:id="rId18"/>
    <p:sldId id="422" r:id="rId19"/>
    <p:sldId id="423" r:id="rId20"/>
    <p:sldId id="424" r:id="rId21"/>
    <p:sldId id="425" r:id="rId22"/>
    <p:sldId id="426" r:id="rId23"/>
    <p:sldId id="427" r:id="rId24"/>
    <p:sldId id="428" r:id="rId25"/>
    <p:sldId id="429" r:id="rId26"/>
    <p:sldId id="430" r:id="rId27"/>
    <p:sldId id="431" r:id="rId28"/>
    <p:sldId id="432" r:id="rId29"/>
    <p:sldId id="433" r:id="rId30"/>
    <p:sldId id="434" r:id="rId31"/>
    <p:sldId id="448" r:id="rId32"/>
    <p:sldId id="436" r:id="rId33"/>
    <p:sldId id="437" r:id="rId34"/>
    <p:sldId id="454" r:id="rId35"/>
  </p:sldIdLst>
  <p:sldSz cx="9144000" cy="6858000" type="screen4x3"/>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0000"/>
    <a:srgbClr val="777777"/>
    <a:srgbClr val="292929"/>
    <a:srgbClr val="FF5050"/>
    <a:srgbClr val="00FF00"/>
    <a:srgbClr val="99FF99"/>
    <a:srgbClr val="00FF99"/>
    <a:srgbClr val="00CC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92085" autoAdjust="0"/>
  </p:normalViewPr>
  <p:slideViewPr>
    <p:cSldViewPr>
      <p:cViewPr varScale="1">
        <p:scale>
          <a:sx n="100" d="100"/>
          <a:sy n="100" d="100"/>
        </p:scale>
        <p:origin x="29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9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6624EF4-1A8D-4259-B9F3-D17FC0DF99C2}" type="datetimeFigureOut">
              <a:rPr lang="en-US" smtClean="0"/>
              <a:t>10/20/2015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0DA5A6F-8760-4DD2-8D8F-EE107F847BA8}" type="slidenum">
              <a:rPr lang="en-US" smtClean="0"/>
              <a:t>‹#›</a:t>
            </a:fld>
            <a:endParaRPr lang="en-US"/>
          </a:p>
        </p:txBody>
      </p:sp>
    </p:spTree>
    <p:extLst>
      <p:ext uri="{BB962C8B-B14F-4D97-AF65-F5344CB8AC3E}">
        <p14:creationId xmlns:p14="http://schemas.microsoft.com/office/powerpoint/2010/main" val="823664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CB3BD4E-FCCA-4612-90CA-3179D9C23D41}" type="datetimeFigureOut">
              <a:rPr lang="en-US" smtClean="0"/>
              <a:pPr/>
              <a:t>10/20/2015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AB2873-733E-48FF-BC98-069D0881438E}" type="slidenum">
              <a:rPr lang="en-US" smtClean="0"/>
              <a:pPr/>
              <a:t>‹#›</a:t>
            </a:fld>
            <a:endParaRPr lang="en-US" dirty="0"/>
          </a:p>
        </p:txBody>
      </p:sp>
    </p:spTree>
    <p:extLst>
      <p:ext uri="{BB962C8B-B14F-4D97-AF65-F5344CB8AC3E}">
        <p14:creationId xmlns:p14="http://schemas.microsoft.com/office/powerpoint/2010/main" val="1831396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 Goal:</a:t>
            </a:r>
            <a:r>
              <a:rPr lang="en-US" b="1" dirty="0"/>
              <a:t> 	Improve the implementation of SESC in State and Local 		permitting. </a:t>
            </a:r>
            <a:r>
              <a:rPr lang="en-US" dirty="0"/>
              <a:t>Performance Criteria will ultimately apply to all 		construction sites in Rhode Island. </a:t>
            </a:r>
            <a:br>
              <a:rPr lang="en-US" dirty="0"/>
            </a:br>
            <a:r>
              <a:rPr lang="en-US" dirty="0"/>
              <a:t/>
            </a:r>
            <a:br>
              <a:rPr lang="en-US" dirty="0"/>
            </a:br>
            <a:r>
              <a:rPr lang="en-US" b="1" u="sng" dirty="0"/>
              <a:t>The Result:</a:t>
            </a:r>
            <a:r>
              <a:rPr lang="en-US" b="1" dirty="0"/>
              <a:t> 	Consistent  and Clear SESC Plan Requirements.		</a:t>
            </a:r>
            <a:r>
              <a:rPr lang="en-US" dirty="0" smtClean="0"/>
              <a:t>Streamlined </a:t>
            </a:r>
            <a:r>
              <a:rPr lang="en-US" dirty="0"/>
              <a:t>applications,  No duplication of effort, 		</a:t>
            </a:r>
            <a:r>
              <a:rPr lang="en-US" dirty="0" smtClean="0"/>
              <a:t>Shared </a:t>
            </a:r>
            <a:r>
              <a:rPr lang="en-US" dirty="0"/>
              <a:t>responsibility for compliance and enforcement, 		</a:t>
            </a:r>
            <a:r>
              <a:rPr lang="en-US" dirty="0" smtClean="0"/>
              <a:t>Training </a:t>
            </a:r>
            <a:r>
              <a:rPr lang="en-US" dirty="0"/>
              <a:t>for plan reviewers and inspectors (3</a:t>
            </a:r>
            <a:r>
              <a:rPr lang="en-US" baseline="30000" dirty="0"/>
              <a:t>rd</a:t>
            </a:r>
            <a:r>
              <a:rPr lang="en-US" dirty="0"/>
              <a:t> party 		</a:t>
            </a:r>
            <a:r>
              <a:rPr lang="en-US" dirty="0" smtClean="0"/>
              <a:t>certifications </a:t>
            </a:r>
            <a:r>
              <a:rPr lang="en-US" dirty="0"/>
              <a:t>– licensing)</a:t>
            </a:r>
            <a:br>
              <a:rPr lang="en-US" dirty="0"/>
            </a:br>
            <a:endParaRPr lang="en-US" dirty="0"/>
          </a:p>
        </p:txBody>
      </p:sp>
      <p:sp>
        <p:nvSpPr>
          <p:cNvPr id="4" name="Slide Number Placeholder 3"/>
          <p:cNvSpPr>
            <a:spLocks noGrp="1"/>
          </p:cNvSpPr>
          <p:nvPr>
            <p:ph type="sldNum" sz="quarter" idx="10"/>
          </p:nvPr>
        </p:nvSpPr>
        <p:spPr/>
        <p:txBody>
          <a:bodyPr/>
          <a:lstStyle/>
          <a:p>
            <a:fld id="{9AAB2873-733E-48FF-BC98-069D0881438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8640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24717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80565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24302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Goal: protect </a:t>
            </a:r>
            <a:r>
              <a:rPr lang="en-US" dirty="0"/>
              <a:t>downstream receiving </a:t>
            </a:r>
            <a:r>
              <a:rPr lang="en-US" dirty="0" smtClean="0"/>
              <a:t>waters, Protect </a:t>
            </a:r>
            <a:r>
              <a:rPr lang="en-US" dirty="0"/>
              <a:t>receiving conveyances and drainage systems</a:t>
            </a:r>
          </a:p>
          <a:p>
            <a:endParaRPr lang="en-US" dirty="0" smtClean="0"/>
          </a:p>
          <a:p>
            <a:r>
              <a:rPr lang="en-US" dirty="0" smtClean="0"/>
              <a:t>Part </a:t>
            </a:r>
            <a:r>
              <a:rPr lang="en-US" dirty="0"/>
              <a:t>D.C.3. – “In most cases the combination of measures will be adequate to control temporary increases in velocities, volumes and peak flows</a:t>
            </a:r>
            <a:r>
              <a:rPr lang="en-US" dirty="0" smtClean="0"/>
              <a:t>.” examples of when it wouldn’t apply??</a:t>
            </a:r>
          </a:p>
          <a:p>
            <a:endParaRPr lang="en-US" dirty="0" smtClean="0"/>
          </a:p>
          <a:p>
            <a:r>
              <a:rPr lang="en-US" dirty="0" smtClean="0"/>
              <a:t>Designers responsibility to evaluate</a:t>
            </a:r>
            <a:r>
              <a:rPr lang="en-US" baseline="0" dirty="0" smtClean="0"/>
              <a:t> if additional velocity, peak and volume controls are necessary </a:t>
            </a:r>
            <a:endParaRPr lang="en-US" dirty="0"/>
          </a:p>
          <a:p>
            <a:endParaRPr lang="en-US" dirty="0" smtClean="0">
              <a:solidFill>
                <a:prstClr val="black"/>
              </a:solidFill>
            </a:endParaRPr>
          </a:p>
          <a:p>
            <a:r>
              <a:rPr lang="en-US" dirty="0"/>
              <a:t>For any area &gt;5 acres disturbed at one time the reviewing authority may require additional peak controls. </a:t>
            </a:r>
            <a:endParaRPr lang="en-US" dirty="0" smtClean="0"/>
          </a:p>
          <a:p>
            <a:endParaRPr lang="en-US" dirty="0"/>
          </a:p>
          <a:p>
            <a:r>
              <a:rPr lang="en-US" dirty="0" smtClean="0"/>
              <a:t>Construction Sequencing, Phasing, Maintaining </a:t>
            </a:r>
            <a:r>
              <a:rPr lang="en-US" dirty="0"/>
              <a:t>existing </a:t>
            </a:r>
            <a:r>
              <a:rPr lang="en-US" dirty="0" smtClean="0"/>
              <a:t>Vegetation, </a:t>
            </a:r>
            <a:r>
              <a:rPr lang="en-US" dirty="0"/>
              <a:t>Re-establishing Vegetation</a:t>
            </a:r>
          </a:p>
          <a:p>
            <a:endParaRPr lang="en-US" dirty="0" smtClean="0"/>
          </a:p>
          <a:p>
            <a:r>
              <a:rPr lang="en-US" dirty="0" smtClean="0"/>
              <a:t>Designer must evaluate if the 10 yr storm (10 hour residence) is adequate or larger storms must be controlled.</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pPr/>
              <a:t>28</a:t>
            </a:fld>
            <a:endParaRPr lang="en-US" dirty="0"/>
          </a:p>
        </p:txBody>
      </p:sp>
    </p:spTree>
    <p:extLst>
      <p:ext uri="{BB962C8B-B14F-4D97-AF65-F5344CB8AC3E}">
        <p14:creationId xmlns:p14="http://schemas.microsoft.com/office/powerpoint/2010/main" val="231769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E13F56E-45B3-4381-A988-1EAFEAA4BE37}"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404655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E13F56E-45B3-4381-A988-1EAFEAA4BE37}"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779460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311593" indent="-119844">
              <a:defRPr>
                <a:solidFill>
                  <a:schemeClr val="tx1"/>
                </a:solidFill>
                <a:latin typeface="Tahoma" pitchFamily="34" charset="0"/>
              </a:defRPr>
            </a:lvl2pPr>
            <a:lvl3pPr marL="479374" indent="-95875">
              <a:defRPr>
                <a:solidFill>
                  <a:schemeClr val="tx1"/>
                </a:solidFill>
                <a:latin typeface="Tahoma" pitchFamily="34" charset="0"/>
              </a:defRPr>
            </a:lvl3pPr>
            <a:lvl4pPr marL="671124" indent="-95875">
              <a:defRPr>
                <a:solidFill>
                  <a:schemeClr val="tx1"/>
                </a:solidFill>
                <a:latin typeface="Tahoma" pitchFamily="34" charset="0"/>
              </a:defRPr>
            </a:lvl4pPr>
            <a:lvl5pPr marL="862874" indent="-95875">
              <a:defRPr>
                <a:solidFill>
                  <a:schemeClr val="tx1"/>
                </a:solidFill>
                <a:latin typeface="Tahoma" pitchFamily="34" charset="0"/>
              </a:defRPr>
            </a:lvl5pPr>
            <a:lvl6pPr marL="1054623" indent="-95875" eaLnBrk="0" fontAlgn="base" hangingPunct="0">
              <a:spcBef>
                <a:spcPct val="0"/>
              </a:spcBef>
              <a:spcAft>
                <a:spcPct val="0"/>
              </a:spcAft>
              <a:defRPr>
                <a:solidFill>
                  <a:schemeClr val="tx1"/>
                </a:solidFill>
                <a:latin typeface="Tahoma" pitchFamily="34" charset="0"/>
              </a:defRPr>
            </a:lvl6pPr>
            <a:lvl7pPr marL="1246373" indent="-95875" eaLnBrk="0" fontAlgn="base" hangingPunct="0">
              <a:spcBef>
                <a:spcPct val="0"/>
              </a:spcBef>
              <a:spcAft>
                <a:spcPct val="0"/>
              </a:spcAft>
              <a:defRPr>
                <a:solidFill>
                  <a:schemeClr val="tx1"/>
                </a:solidFill>
                <a:latin typeface="Tahoma" pitchFamily="34" charset="0"/>
              </a:defRPr>
            </a:lvl7pPr>
            <a:lvl8pPr marL="1438123" indent="-95875" eaLnBrk="0" fontAlgn="base" hangingPunct="0">
              <a:spcBef>
                <a:spcPct val="0"/>
              </a:spcBef>
              <a:spcAft>
                <a:spcPct val="0"/>
              </a:spcAft>
              <a:defRPr>
                <a:solidFill>
                  <a:schemeClr val="tx1"/>
                </a:solidFill>
                <a:latin typeface="Tahoma" pitchFamily="34" charset="0"/>
              </a:defRPr>
            </a:lvl8pPr>
            <a:lvl9pPr marL="1629872" indent="-95875" eaLnBrk="0" fontAlgn="base" hangingPunct="0">
              <a:spcBef>
                <a:spcPct val="0"/>
              </a:spcBef>
              <a:spcAft>
                <a:spcPct val="0"/>
              </a:spcAft>
              <a:defRPr>
                <a:solidFill>
                  <a:schemeClr val="tx1"/>
                </a:solidFill>
                <a:latin typeface="Tahoma" pitchFamily="34" charset="0"/>
              </a:defRPr>
            </a:lvl9pPr>
          </a:lstStyle>
          <a:p>
            <a:fld id="{C6A45E6F-4A50-43E2-996F-A9CD3EFB8307}" type="slidenum">
              <a:rPr lang="en-US" altLang="en-US" smtClean="0">
                <a:solidFill>
                  <a:srgbClr val="000000"/>
                </a:solidFill>
                <a:latin typeface="Arial" charset="0"/>
              </a:rPr>
              <a:pPr/>
              <a:t>4</a:t>
            </a:fld>
            <a:endParaRPr lang="en-US" altLang="en-US" dirty="0" smtClean="0">
              <a:solidFill>
                <a:srgbClr val="000000"/>
              </a:solidFill>
              <a:latin typeface="Arial" charset="0"/>
            </a:endParaRPr>
          </a:p>
        </p:txBody>
      </p:sp>
    </p:spTree>
    <p:extLst>
      <p:ext uri="{BB962C8B-B14F-4D97-AF65-F5344CB8AC3E}">
        <p14:creationId xmlns:p14="http://schemas.microsoft.com/office/powerpoint/2010/main" val="153583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Standard 10 of the RISDISM is being revised to be consistent with the Performance Criteria established for Soil Erosion and Sedimentation Control Measures contained in the 2013 RIPDES Construction GP and the 2014 RI SESC Handbook.</a:t>
            </a:r>
          </a:p>
          <a:p>
            <a:endParaRPr lang="en-US" dirty="0"/>
          </a:p>
          <a:p>
            <a:r>
              <a:rPr lang="en-US" dirty="0"/>
              <a:t>In August of 2014 the Rhode Island State Conservation Committee (RISCC) adopted the new RI SESC Handbook. The RISCC established a Technical Review Committee that met from 2012 to 2014 and implemented a Peer Review process to develop the updates.The updates included the incorporation of Performance Criteria for SESC Measures that were consistent with the EPA C&amp;D Rule and the RIPDES Construction GP (Part D). The updated Handbook was made available for a 60-day public review and comment period (March – May 2014) and a Public Workshop was held in April of 2014. </a:t>
            </a:r>
          </a:p>
          <a:p>
            <a:endParaRPr lang="en-US" dirty="0"/>
          </a:p>
        </p:txBody>
      </p:sp>
      <p:sp>
        <p:nvSpPr>
          <p:cNvPr id="4" name="Slide Number Placeholder 3"/>
          <p:cNvSpPr>
            <a:spLocks noGrp="1"/>
          </p:cNvSpPr>
          <p:nvPr>
            <p:ph type="sldNum" sz="quarter" idx="10"/>
          </p:nvPr>
        </p:nvSpPr>
        <p:spPr/>
        <p:txBody>
          <a:bodyPr/>
          <a:lstStyle/>
          <a:p>
            <a:fld id="{9AAB2873-733E-48FF-BC98-069D0881438E}" type="slidenum">
              <a:rPr lang="en-US" smtClean="0"/>
              <a:pPr/>
              <a:t>8</a:t>
            </a:fld>
            <a:endParaRPr lang="en-US" dirty="0"/>
          </a:p>
        </p:txBody>
      </p:sp>
    </p:spTree>
    <p:extLst>
      <p:ext uri="{BB962C8B-B14F-4D97-AF65-F5344CB8AC3E}">
        <p14:creationId xmlns:p14="http://schemas.microsoft.com/office/powerpoint/2010/main" val="159232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AB2873-733E-48FF-BC98-069D0881438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864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 Room of UB-110 German Submarine (1918)</a:t>
            </a:r>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87080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03929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3390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9233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D1BE5-3482-4B71-A819-EB95BCDD4D7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5820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1"/>
          <p:cNvGrpSpPr>
            <a:grpSpLocks/>
          </p:cNvGrpSpPr>
          <p:nvPr/>
        </p:nvGrpSpPr>
        <p:grpSpPr bwMode="auto">
          <a:xfrm>
            <a:off x="3175" y="4267200"/>
            <a:ext cx="9140825" cy="2590800"/>
            <a:chOff x="2" y="2688"/>
            <a:chExt cx="5758" cy="1632"/>
          </a:xfrm>
        </p:grpSpPr>
        <p:sp>
          <p:nvSpPr>
            <p:cNvPr id="374856" name="Freeform 72"/>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3"/>
            <p:cNvGrpSpPr>
              <a:grpSpLocks/>
            </p:cNvGrpSpPr>
            <p:nvPr userDrawn="1"/>
          </p:nvGrpSpPr>
          <p:grpSpPr bwMode="auto">
            <a:xfrm>
              <a:off x="3528" y="3715"/>
              <a:ext cx="792" cy="521"/>
              <a:chOff x="3527" y="3715"/>
              <a:chExt cx="792" cy="521"/>
            </a:xfrm>
          </p:grpSpPr>
          <p:sp>
            <p:nvSpPr>
              <p:cNvPr id="374858"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4859"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0"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1"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2"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3" name="Freeform 7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64" name="Freeform 8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4865" name="Freeform 8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66" name="Freeform 8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4867" name="Freeform 8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4868"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85"/>
            <p:cNvGrpSpPr>
              <a:grpSpLocks/>
            </p:cNvGrpSpPr>
            <p:nvPr userDrawn="1"/>
          </p:nvGrpSpPr>
          <p:grpSpPr bwMode="auto">
            <a:xfrm>
              <a:off x="1776" y="3631"/>
              <a:ext cx="1626" cy="683"/>
              <a:chOff x="1776" y="3631"/>
              <a:chExt cx="1626" cy="683"/>
            </a:xfrm>
          </p:grpSpPr>
          <p:sp>
            <p:nvSpPr>
              <p:cNvPr id="374870"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1"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2"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3"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4"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5"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6"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7"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4878" name="Freeform 94"/>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79" name="Freeform 95"/>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4880" name="Freeform 96"/>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4881" name="Freeform 97"/>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4882" name="Freeform 98"/>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3" name="Freeform 99"/>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4" name="Freeform 100"/>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5" name="Freeform 101"/>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6" name="Freeform 102"/>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7" name="Freeform 103"/>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104"/>
            <p:cNvGrpSpPr>
              <a:grpSpLocks/>
            </p:cNvGrpSpPr>
            <p:nvPr userDrawn="1"/>
          </p:nvGrpSpPr>
          <p:grpSpPr bwMode="auto">
            <a:xfrm>
              <a:off x="4128" y="3360"/>
              <a:ext cx="1351" cy="821"/>
              <a:chOff x="4128" y="3360"/>
              <a:chExt cx="1351" cy="821"/>
            </a:xfrm>
          </p:grpSpPr>
          <p:sp>
            <p:nvSpPr>
              <p:cNvPr id="374889" name="Freeform 10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0" name="Freeform 10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1" name="Freeform 10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2" name="Freeform 10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3" name="Freeform 10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4" name="Freeform 11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5" name="Freeform 11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6" name="Freeform 11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97" name="Freeform 11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4898" name="Freeform 11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9" name="Freeform 11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00"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4901"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2"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3"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4"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5"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122"/>
            <p:cNvGrpSpPr>
              <a:grpSpLocks/>
            </p:cNvGrpSpPr>
            <p:nvPr userDrawn="1"/>
          </p:nvGrpSpPr>
          <p:grpSpPr bwMode="auto">
            <a:xfrm>
              <a:off x="5280" y="3024"/>
              <a:ext cx="425" cy="258"/>
              <a:chOff x="5280" y="3024"/>
              <a:chExt cx="425" cy="258"/>
            </a:xfrm>
          </p:grpSpPr>
          <p:sp>
            <p:nvSpPr>
              <p:cNvPr id="374907" name="Freeform 123"/>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8" name="Freeform 124"/>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9" name="Freeform 125"/>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0" name="Freeform 126"/>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1" name="Freeform 127"/>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2" name="Freeform 128"/>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3" name="Freeform 129"/>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130"/>
              <p:cNvGrpSpPr>
                <a:grpSpLocks/>
              </p:cNvGrpSpPr>
              <p:nvPr/>
            </p:nvGrpSpPr>
            <p:grpSpPr bwMode="auto">
              <a:xfrm>
                <a:off x="5381" y="3085"/>
                <a:ext cx="227" cy="132"/>
                <a:chOff x="5381" y="3085"/>
                <a:chExt cx="227" cy="132"/>
              </a:xfrm>
            </p:grpSpPr>
            <p:sp>
              <p:nvSpPr>
                <p:cNvPr id="374915"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6"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4917"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8"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374852" name="Rectangle 68"/>
          <p:cNvSpPr>
            <a:spLocks noGrp="1" noChangeArrowheads="1"/>
          </p:cNvSpPr>
          <p:nvPr>
            <p:ph type="dt" sz="quarter" idx="2"/>
          </p:nvPr>
        </p:nvSpPr>
        <p:spPr>
          <a:xfrm>
            <a:off x="457200" y="6248400"/>
            <a:ext cx="2133600" cy="457200"/>
          </a:xfrm>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4853" name="Rectangle 69"/>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679B9A"/>
              </a:solidFill>
            </a:endParaRPr>
          </a:p>
        </p:txBody>
      </p:sp>
      <p:sp>
        <p:nvSpPr>
          <p:cNvPr id="374854" name="Rectangle 70"/>
          <p:cNvSpPr>
            <a:spLocks noGrp="1" noChangeArrowheads="1"/>
          </p:cNvSpPr>
          <p:nvPr>
            <p:ph type="sldNum" sz="quarter" idx="4"/>
          </p:nvPr>
        </p:nvSpPr>
        <p:spPr>
          <a:xfrm>
            <a:off x="6553200" y="6248400"/>
            <a:ext cx="2133600" cy="457200"/>
          </a:xfrm>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96596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59525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26854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1"/>
          <p:cNvGrpSpPr>
            <a:grpSpLocks/>
          </p:cNvGrpSpPr>
          <p:nvPr/>
        </p:nvGrpSpPr>
        <p:grpSpPr bwMode="auto">
          <a:xfrm>
            <a:off x="3175" y="4267200"/>
            <a:ext cx="9140825" cy="2590800"/>
            <a:chOff x="2" y="2688"/>
            <a:chExt cx="5758" cy="1632"/>
          </a:xfrm>
        </p:grpSpPr>
        <p:sp>
          <p:nvSpPr>
            <p:cNvPr id="5" name="Freeform 72"/>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nvGrpSpPr>
            <p:cNvPr id="6" name="Group 73"/>
            <p:cNvGrpSpPr>
              <a:grpSpLocks/>
            </p:cNvGrpSpPr>
            <p:nvPr userDrawn="1"/>
          </p:nvGrpSpPr>
          <p:grpSpPr bwMode="auto">
            <a:xfrm>
              <a:off x="3528" y="3715"/>
              <a:ext cx="792" cy="521"/>
              <a:chOff x="3527" y="3715"/>
              <a:chExt cx="792" cy="521"/>
            </a:xfrm>
          </p:grpSpPr>
          <p:sp>
            <p:nvSpPr>
              <p:cNvPr id="57"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8"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9"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0"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1"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2" name="Freeform 7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3" name="Freeform 8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4" name="Freeform 8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5" name="Freeform 8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6" name="Freeform 8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67"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7" name="Group 85"/>
            <p:cNvGrpSpPr>
              <a:grpSpLocks/>
            </p:cNvGrpSpPr>
            <p:nvPr userDrawn="1"/>
          </p:nvGrpSpPr>
          <p:grpSpPr bwMode="auto">
            <a:xfrm>
              <a:off x="1776" y="3631"/>
              <a:ext cx="1626" cy="683"/>
              <a:chOff x="1776" y="3631"/>
              <a:chExt cx="1626" cy="683"/>
            </a:xfrm>
          </p:grpSpPr>
          <p:sp>
            <p:nvSpPr>
              <p:cNvPr id="39"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0"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1"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2"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3"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4"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5"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6"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7" name="Freeform 94"/>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8" name="Freeform 95"/>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49" name="Freeform 96"/>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0" name="Freeform 97"/>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1" name="Freeform 98"/>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2" name="Freeform 99"/>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3" name="Freeform 100"/>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4" name="Freeform 101"/>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5" name="Freeform 102"/>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56" name="Freeform 103"/>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8" name="Group 104"/>
            <p:cNvGrpSpPr>
              <a:grpSpLocks/>
            </p:cNvGrpSpPr>
            <p:nvPr userDrawn="1"/>
          </p:nvGrpSpPr>
          <p:grpSpPr bwMode="auto">
            <a:xfrm>
              <a:off x="4128" y="3360"/>
              <a:ext cx="1351" cy="821"/>
              <a:chOff x="4128" y="3360"/>
              <a:chExt cx="1351" cy="821"/>
            </a:xfrm>
          </p:grpSpPr>
          <p:sp>
            <p:nvSpPr>
              <p:cNvPr id="22" name="Freeform 10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3" name="Freeform 10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4" name="Freeform 10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5" name="Freeform 10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6" name="Freeform 10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7" name="Freeform 11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8" name="Freeform 11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9" name="Freeform 11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0" name="Freeform 11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1" name="Freeform 11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2" name="Freeform 11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3"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4"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5"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6"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8"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9" name="Group 122"/>
            <p:cNvGrpSpPr>
              <a:grpSpLocks/>
            </p:cNvGrpSpPr>
            <p:nvPr userDrawn="1"/>
          </p:nvGrpSpPr>
          <p:grpSpPr bwMode="auto">
            <a:xfrm>
              <a:off x="5280" y="3024"/>
              <a:ext cx="425" cy="258"/>
              <a:chOff x="5280" y="3024"/>
              <a:chExt cx="425" cy="258"/>
            </a:xfrm>
          </p:grpSpPr>
          <p:sp>
            <p:nvSpPr>
              <p:cNvPr id="10" name="Freeform 123"/>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1" name="Freeform 124"/>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2" name="Freeform 125"/>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3" name="Freeform 126"/>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4" name="Freeform 127"/>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5" name="Freeform 128"/>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6" name="Freeform 129"/>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nvGrpSpPr>
              <p:cNvPr id="17" name="Group 130"/>
              <p:cNvGrpSpPr>
                <a:grpSpLocks/>
              </p:cNvGrpSpPr>
              <p:nvPr/>
            </p:nvGrpSpPr>
            <p:grpSpPr bwMode="auto">
              <a:xfrm>
                <a:off x="5381" y="3085"/>
                <a:ext cx="227" cy="132"/>
                <a:chOff x="5381" y="3085"/>
                <a:chExt cx="227" cy="132"/>
              </a:xfrm>
            </p:grpSpPr>
            <p:sp>
              <p:nvSpPr>
                <p:cNvPr id="18"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19"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0"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21"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dirty="0">
              <a:solidFill>
                <a:srgbClr val="679B9A"/>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dirty="0">
              <a:solidFill>
                <a:srgbClr val="679B9A"/>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BA96E8EA-3082-4A41-ABDE-9956E2A57BE2}"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377323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11250301-2E0D-41CD-9665-B8375C78F402}"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416687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E63DD8F9-55A3-47E1-8BAC-71D86292EA6B}"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374612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CADB3D94-B3DC-499F-B74A-C58F99A11108}"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287535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8"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9" name="Rectangle 81"/>
          <p:cNvSpPr>
            <a:spLocks noGrp="1" noChangeArrowheads="1"/>
          </p:cNvSpPr>
          <p:nvPr>
            <p:ph type="sldNum" sz="quarter" idx="12"/>
          </p:nvPr>
        </p:nvSpPr>
        <p:spPr>
          <a:ln/>
        </p:spPr>
        <p:txBody>
          <a:bodyPr/>
          <a:lstStyle>
            <a:lvl1pPr>
              <a:defRPr/>
            </a:lvl1pPr>
          </a:lstStyle>
          <a:p>
            <a:pPr>
              <a:defRPr/>
            </a:pPr>
            <a:fld id="{37C1D628-23E2-4F00-B42B-646381D614E6}"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188166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4"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5" name="Rectangle 81"/>
          <p:cNvSpPr>
            <a:spLocks noGrp="1" noChangeArrowheads="1"/>
          </p:cNvSpPr>
          <p:nvPr>
            <p:ph type="sldNum" sz="quarter" idx="12"/>
          </p:nvPr>
        </p:nvSpPr>
        <p:spPr>
          <a:ln/>
        </p:spPr>
        <p:txBody>
          <a:bodyPr/>
          <a:lstStyle>
            <a:lvl1pPr>
              <a:defRPr/>
            </a:lvl1pPr>
          </a:lstStyle>
          <a:p>
            <a:pPr>
              <a:defRPr/>
            </a:pPr>
            <a:fld id="{C971946E-8EF1-494E-9F79-D7B5DCEF9AD4}"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146535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3"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4" name="Rectangle 81"/>
          <p:cNvSpPr>
            <a:spLocks noGrp="1" noChangeArrowheads="1"/>
          </p:cNvSpPr>
          <p:nvPr>
            <p:ph type="sldNum" sz="quarter" idx="12"/>
          </p:nvPr>
        </p:nvSpPr>
        <p:spPr>
          <a:ln/>
        </p:spPr>
        <p:txBody>
          <a:bodyPr/>
          <a:lstStyle>
            <a:lvl1pPr>
              <a:defRPr/>
            </a:lvl1pPr>
          </a:lstStyle>
          <a:p>
            <a:pPr>
              <a:defRPr/>
            </a:pPr>
            <a:fld id="{854F48F8-8A53-4A60-A8E9-B249852184CF}"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283589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DEEEE532-D631-462A-A96F-4CEF18F9C8D5}"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182404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658531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6"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7" name="Rectangle 81"/>
          <p:cNvSpPr>
            <a:spLocks noGrp="1" noChangeArrowheads="1"/>
          </p:cNvSpPr>
          <p:nvPr>
            <p:ph type="sldNum" sz="quarter" idx="12"/>
          </p:nvPr>
        </p:nvSpPr>
        <p:spPr>
          <a:ln/>
        </p:spPr>
        <p:txBody>
          <a:bodyPr/>
          <a:lstStyle>
            <a:lvl1pPr>
              <a:defRPr/>
            </a:lvl1pPr>
          </a:lstStyle>
          <a:p>
            <a:pPr>
              <a:defRPr/>
            </a:pPr>
            <a:fld id="{DFF43C0A-44AF-47A5-8FAB-7009025AF02B}"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393262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9B8F500D-8D0D-4BF5-852B-D6DF34144E41}"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229222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9"/>
          <p:cNvSpPr>
            <a:spLocks noGrp="1" noChangeArrowheads="1"/>
          </p:cNvSpPr>
          <p:nvPr>
            <p:ph type="dt" sz="half" idx="10"/>
          </p:nvPr>
        </p:nvSpPr>
        <p:spPr>
          <a:ln/>
        </p:spPr>
        <p:txBody>
          <a:bodyPr/>
          <a:lstStyle>
            <a:lvl1pPr>
              <a:defRPr/>
            </a:lvl1pPr>
          </a:lstStyle>
          <a:p>
            <a:pPr>
              <a:defRPr/>
            </a:pPr>
            <a:endParaRPr lang="en-US" dirty="0">
              <a:solidFill>
                <a:srgbClr val="679B9A"/>
              </a:solidFill>
            </a:endParaRPr>
          </a:p>
        </p:txBody>
      </p:sp>
      <p:sp>
        <p:nvSpPr>
          <p:cNvPr id="5" name="Rectangle 80"/>
          <p:cNvSpPr>
            <a:spLocks noGrp="1" noChangeArrowheads="1"/>
          </p:cNvSpPr>
          <p:nvPr>
            <p:ph type="ftr" sz="quarter" idx="11"/>
          </p:nvPr>
        </p:nvSpPr>
        <p:spPr>
          <a:ln/>
        </p:spPr>
        <p:txBody>
          <a:bodyPr/>
          <a:lstStyle>
            <a:lvl1pPr>
              <a:defRPr/>
            </a:lvl1pPr>
          </a:lstStyle>
          <a:p>
            <a:pPr>
              <a:defRPr/>
            </a:pPr>
            <a:endParaRPr lang="en-US" dirty="0">
              <a:solidFill>
                <a:srgbClr val="679B9A"/>
              </a:solidFill>
            </a:endParaRPr>
          </a:p>
        </p:txBody>
      </p:sp>
      <p:sp>
        <p:nvSpPr>
          <p:cNvPr id="6" name="Rectangle 81"/>
          <p:cNvSpPr>
            <a:spLocks noGrp="1" noChangeArrowheads="1"/>
          </p:cNvSpPr>
          <p:nvPr>
            <p:ph type="sldNum" sz="quarter" idx="12"/>
          </p:nvPr>
        </p:nvSpPr>
        <p:spPr>
          <a:ln/>
        </p:spPr>
        <p:txBody>
          <a:bodyPr/>
          <a:lstStyle>
            <a:lvl1pPr>
              <a:defRPr/>
            </a:lvl1pPr>
          </a:lstStyle>
          <a:p>
            <a:pPr>
              <a:defRPr/>
            </a:pPr>
            <a:fld id="{FABEE9E7-1A66-434B-88A0-765E4C513777}" type="slidenum">
              <a:rPr lang="en-US">
                <a:solidFill>
                  <a:srgbClr val="679B9A"/>
                </a:solidFill>
              </a:rPr>
              <a:pPr>
                <a:defRPr/>
              </a:pPr>
              <a:t>‹#›</a:t>
            </a:fld>
            <a:endParaRPr lang="en-US" dirty="0">
              <a:solidFill>
                <a:srgbClr val="679B9A"/>
              </a:solidFill>
            </a:endParaRPr>
          </a:p>
        </p:txBody>
      </p:sp>
    </p:spTree>
    <p:extLst>
      <p:ext uri="{BB962C8B-B14F-4D97-AF65-F5344CB8AC3E}">
        <p14:creationId xmlns:p14="http://schemas.microsoft.com/office/powerpoint/2010/main" val="197454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1"/>
          <p:cNvGrpSpPr>
            <a:grpSpLocks/>
          </p:cNvGrpSpPr>
          <p:nvPr/>
        </p:nvGrpSpPr>
        <p:grpSpPr bwMode="auto">
          <a:xfrm>
            <a:off x="3175" y="4267200"/>
            <a:ext cx="9140825" cy="2590800"/>
            <a:chOff x="2" y="2688"/>
            <a:chExt cx="5758" cy="1632"/>
          </a:xfrm>
        </p:grpSpPr>
        <p:sp>
          <p:nvSpPr>
            <p:cNvPr id="374856" name="Freeform 72"/>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3"/>
            <p:cNvGrpSpPr>
              <a:grpSpLocks/>
            </p:cNvGrpSpPr>
            <p:nvPr userDrawn="1"/>
          </p:nvGrpSpPr>
          <p:grpSpPr bwMode="auto">
            <a:xfrm>
              <a:off x="3528" y="3715"/>
              <a:ext cx="792" cy="521"/>
              <a:chOff x="3527" y="3715"/>
              <a:chExt cx="792" cy="521"/>
            </a:xfrm>
          </p:grpSpPr>
          <p:sp>
            <p:nvSpPr>
              <p:cNvPr id="374858"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4859"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0"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1"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2"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3" name="Freeform 7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64" name="Freeform 8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4865" name="Freeform 8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66" name="Freeform 8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4867" name="Freeform 8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4868"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85"/>
            <p:cNvGrpSpPr>
              <a:grpSpLocks/>
            </p:cNvGrpSpPr>
            <p:nvPr userDrawn="1"/>
          </p:nvGrpSpPr>
          <p:grpSpPr bwMode="auto">
            <a:xfrm>
              <a:off x="1776" y="3631"/>
              <a:ext cx="1626" cy="683"/>
              <a:chOff x="1776" y="3631"/>
              <a:chExt cx="1626" cy="683"/>
            </a:xfrm>
          </p:grpSpPr>
          <p:sp>
            <p:nvSpPr>
              <p:cNvPr id="374870"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1"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2"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3"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4"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5"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6"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7"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4878" name="Freeform 94"/>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79" name="Freeform 95"/>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4880" name="Freeform 96"/>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4881" name="Freeform 97"/>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4882" name="Freeform 98"/>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3" name="Freeform 99"/>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4" name="Freeform 100"/>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5" name="Freeform 101"/>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6" name="Freeform 102"/>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7" name="Freeform 103"/>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104"/>
            <p:cNvGrpSpPr>
              <a:grpSpLocks/>
            </p:cNvGrpSpPr>
            <p:nvPr userDrawn="1"/>
          </p:nvGrpSpPr>
          <p:grpSpPr bwMode="auto">
            <a:xfrm>
              <a:off x="4128" y="3360"/>
              <a:ext cx="1351" cy="821"/>
              <a:chOff x="4128" y="3360"/>
              <a:chExt cx="1351" cy="821"/>
            </a:xfrm>
          </p:grpSpPr>
          <p:sp>
            <p:nvSpPr>
              <p:cNvPr id="374889" name="Freeform 10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0" name="Freeform 10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1" name="Freeform 10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2" name="Freeform 10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3" name="Freeform 10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4" name="Freeform 11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5" name="Freeform 11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6" name="Freeform 11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97" name="Freeform 11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4898" name="Freeform 11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9" name="Freeform 11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00"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4901"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2"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3"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4"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5"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122"/>
            <p:cNvGrpSpPr>
              <a:grpSpLocks/>
            </p:cNvGrpSpPr>
            <p:nvPr userDrawn="1"/>
          </p:nvGrpSpPr>
          <p:grpSpPr bwMode="auto">
            <a:xfrm>
              <a:off x="5280" y="3024"/>
              <a:ext cx="425" cy="258"/>
              <a:chOff x="5280" y="3024"/>
              <a:chExt cx="425" cy="258"/>
            </a:xfrm>
          </p:grpSpPr>
          <p:sp>
            <p:nvSpPr>
              <p:cNvPr id="374907" name="Freeform 123"/>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8" name="Freeform 124"/>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9" name="Freeform 125"/>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0" name="Freeform 126"/>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1" name="Freeform 127"/>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2" name="Freeform 128"/>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3" name="Freeform 129"/>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130"/>
              <p:cNvGrpSpPr>
                <a:grpSpLocks/>
              </p:cNvGrpSpPr>
              <p:nvPr/>
            </p:nvGrpSpPr>
            <p:grpSpPr bwMode="auto">
              <a:xfrm>
                <a:off x="5381" y="3085"/>
                <a:ext cx="227" cy="132"/>
                <a:chOff x="5381" y="3085"/>
                <a:chExt cx="227" cy="132"/>
              </a:xfrm>
            </p:grpSpPr>
            <p:sp>
              <p:nvSpPr>
                <p:cNvPr id="374915"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6"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4917"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8"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374852" name="Rectangle 68"/>
          <p:cNvSpPr>
            <a:spLocks noGrp="1" noChangeArrowheads="1"/>
          </p:cNvSpPr>
          <p:nvPr>
            <p:ph type="dt" sz="quarter" idx="2"/>
          </p:nvPr>
        </p:nvSpPr>
        <p:spPr>
          <a:xfrm>
            <a:off x="457200" y="6248400"/>
            <a:ext cx="2133600" cy="457200"/>
          </a:xfrm>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4853" name="Rectangle 69"/>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679B9A"/>
              </a:solidFill>
            </a:endParaRPr>
          </a:p>
        </p:txBody>
      </p:sp>
      <p:sp>
        <p:nvSpPr>
          <p:cNvPr id="374854" name="Rectangle 70"/>
          <p:cNvSpPr>
            <a:spLocks noGrp="1" noChangeArrowheads="1"/>
          </p:cNvSpPr>
          <p:nvPr>
            <p:ph type="sldNum" sz="quarter" idx="4"/>
          </p:nvPr>
        </p:nvSpPr>
        <p:spPr>
          <a:xfrm>
            <a:off x="6553200" y="6248400"/>
            <a:ext cx="2133600" cy="457200"/>
          </a:xfrm>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8686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61866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32264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647212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679B9A"/>
              </a:solidFill>
            </a:endParaRPr>
          </a:p>
        </p:txBody>
      </p:sp>
      <p:sp>
        <p:nvSpPr>
          <p:cNvPr id="9" name="Slide Number Placeholder 8"/>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411947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679B9A"/>
              </a:solidFill>
            </a:endParaRPr>
          </a:p>
        </p:txBody>
      </p:sp>
      <p:sp>
        <p:nvSpPr>
          <p:cNvPr id="5" name="Slide Number Placeholder 4"/>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36416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679B9A"/>
              </a:solidFill>
            </a:endParaRPr>
          </a:p>
        </p:txBody>
      </p:sp>
      <p:sp>
        <p:nvSpPr>
          <p:cNvPr id="4" name="Slide Number Placeholder 3"/>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494769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67551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86374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39315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411065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82371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1"/>
          <p:cNvGrpSpPr>
            <a:grpSpLocks/>
          </p:cNvGrpSpPr>
          <p:nvPr/>
        </p:nvGrpSpPr>
        <p:grpSpPr bwMode="auto">
          <a:xfrm>
            <a:off x="3175" y="4267200"/>
            <a:ext cx="9140825" cy="2590800"/>
            <a:chOff x="2" y="2688"/>
            <a:chExt cx="5758" cy="1632"/>
          </a:xfrm>
        </p:grpSpPr>
        <p:sp>
          <p:nvSpPr>
            <p:cNvPr id="374856" name="Freeform 72"/>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3"/>
            <p:cNvGrpSpPr>
              <a:grpSpLocks/>
            </p:cNvGrpSpPr>
            <p:nvPr userDrawn="1"/>
          </p:nvGrpSpPr>
          <p:grpSpPr bwMode="auto">
            <a:xfrm>
              <a:off x="3528" y="3715"/>
              <a:ext cx="792" cy="521"/>
              <a:chOff x="3527" y="3715"/>
              <a:chExt cx="792" cy="521"/>
            </a:xfrm>
          </p:grpSpPr>
          <p:sp>
            <p:nvSpPr>
              <p:cNvPr id="374858"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4859"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0"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1"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62"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863" name="Freeform 7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64" name="Freeform 8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4865" name="Freeform 8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66" name="Freeform 8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4867" name="Freeform 8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4868"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85"/>
            <p:cNvGrpSpPr>
              <a:grpSpLocks/>
            </p:cNvGrpSpPr>
            <p:nvPr userDrawn="1"/>
          </p:nvGrpSpPr>
          <p:grpSpPr bwMode="auto">
            <a:xfrm>
              <a:off x="1776" y="3631"/>
              <a:ext cx="1626" cy="683"/>
              <a:chOff x="1776" y="3631"/>
              <a:chExt cx="1626" cy="683"/>
            </a:xfrm>
          </p:grpSpPr>
          <p:sp>
            <p:nvSpPr>
              <p:cNvPr id="374870"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1"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2"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4873"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4"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5"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876"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4877"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4878" name="Freeform 94"/>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79" name="Freeform 95"/>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4880" name="Freeform 96"/>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4881" name="Freeform 97"/>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4882" name="Freeform 98"/>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3" name="Freeform 99"/>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84" name="Freeform 100"/>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5" name="Freeform 101"/>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6" name="Freeform 102"/>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4887" name="Freeform 103"/>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104"/>
            <p:cNvGrpSpPr>
              <a:grpSpLocks/>
            </p:cNvGrpSpPr>
            <p:nvPr userDrawn="1"/>
          </p:nvGrpSpPr>
          <p:grpSpPr bwMode="auto">
            <a:xfrm>
              <a:off x="4128" y="3360"/>
              <a:ext cx="1351" cy="821"/>
              <a:chOff x="4128" y="3360"/>
              <a:chExt cx="1351" cy="821"/>
            </a:xfrm>
          </p:grpSpPr>
          <p:sp>
            <p:nvSpPr>
              <p:cNvPr id="374889" name="Freeform 10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0" name="Freeform 10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1" name="Freeform 10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2" name="Freeform 10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3" name="Freeform 10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4" name="Freeform 11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5" name="Freeform 11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4896" name="Freeform 11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4897" name="Freeform 11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4898" name="Freeform 11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899" name="Freeform 11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00"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4901"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2"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3"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04"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4905"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122"/>
            <p:cNvGrpSpPr>
              <a:grpSpLocks/>
            </p:cNvGrpSpPr>
            <p:nvPr userDrawn="1"/>
          </p:nvGrpSpPr>
          <p:grpSpPr bwMode="auto">
            <a:xfrm>
              <a:off x="5280" y="3024"/>
              <a:ext cx="425" cy="258"/>
              <a:chOff x="5280" y="3024"/>
              <a:chExt cx="425" cy="258"/>
            </a:xfrm>
          </p:grpSpPr>
          <p:sp>
            <p:nvSpPr>
              <p:cNvPr id="374907" name="Freeform 123"/>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8" name="Freeform 124"/>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09" name="Freeform 125"/>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0" name="Freeform 126"/>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4911" name="Freeform 127"/>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2" name="Freeform 128"/>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4913" name="Freeform 129"/>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130"/>
              <p:cNvGrpSpPr>
                <a:grpSpLocks/>
              </p:cNvGrpSpPr>
              <p:nvPr/>
            </p:nvGrpSpPr>
            <p:grpSpPr bwMode="auto">
              <a:xfrm>
                <a:off x="5381" y="3085"/>
                <a:ext cx="227" cy="132"/>
                <a:chOff x="5381" y="3085"/>
                <a:chExt cx="227" cy="132"/>
              </a:xfrm>
            </p:grpSpPr>
            <p:sp>
              <p:nvSpPr>
                <p:cNvPr id="374915"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6"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4917"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4918"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374852" name="Rectangle 68"/>
          <p:cNvSpPr>
            <a:spLocks noGrp="1" noChangeArrowheads="1"/>
          </p:cNvSpPr>
          <p:nvPr>
            <p:ph type="dt" sz="quarter" idx="2"/>
          </p:nvPr>
        </p:nvSpPr>
        <p:spPr>
          <a:xfrm>
            <a:off x="457200" y="6248400"/>
            <a:ext cx="2133600" cy="457200"/>
          </a:xfrm>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4853" name="Rectangle 69"/>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679B9A"/>
              </a:solidFill>
            </a:endParaRPr>
          </a:p>
        </p:txBody>
      </p:sp>
      <p:sp>
        <p:nvSpPr>
          <p:cNvPr id="374854" name="Rectangle 70"/>
          <p:cNvSpPr>
            <a:spLocks noGrp="1" noChangeArrowheads="1"/>
          </p:cNvSpPr>
          <p:nvPr>
            <p:ph type="sldNum" sz="quarter" idx="4"/>
          </p:nvPr>
        </p:nvSpPr>
        <p:spPr>
          <a:xfrm>
            <a:off x="6553200" y="6248400"/>
            <a:ext cx="2133600" cy="457200"/>
          </a:xfrm>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510998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31378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406705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41974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679B9A"/>
              </a:solidFill>
            </a:endParaRPr>
          </a:p>
        </p:txBody>
      </p:sp>
      <p:sp>
        <p:nvSpPr>
          <p:cNvPr id="9" name="Slide Number Placeholder 8"/>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55628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679B9A"/>
              </a:solidFill>
            </a:endParaRPr>
          </a:p>
        </p:txBody>
      </p:sp>
      <p:sp>
        <p:nvSpPr>
          <p:cNvPr id="5" name="Slide Number Placeholder 4"/>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97409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02696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679B9A"/>
              </a:solidFill>
            </a:endParaRPr>
          </a:p>
        </p:txBody>
      </p:sp>
      <p:sp>
        <p:nvSpPr>
          <p:cNvPr id="4" name="Slide Number Placeholder 3"/>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33341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56378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67608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95215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679B9A"/>
              </a:solidFill>
            </a:endParaRPr>
          </a:p>
        </p:txBody>
      </p:sp>
      <p:sp>
        <p:nvSpPr>
          <p:cNvPr id="6" name="Slide Number Placeholder 5"/>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989006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679B9A"/>
              </a:solidFill>
            </a:endParaRPr>
          </a:p>
        </p:txBody>
      </p:sp>
      <p:sp>
        <p:nvSpPr>
          <p:cNvPr id="9" name="Slide Number Placeholder 8"/>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6283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679B9A"/>
              </a:solidFill>
            </a:endParaRPr>
          </a:p>
        </p:txBody>
      </p:sp>
      <p:sp>
        <p:nvSpPr>
          <p:cNvPr id="5" name="Slide Number Placeholder 4"/>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68628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679B9A"/>
              </a:solidFill>
            </a:endParaRPr>
          </a:p>
        </p:txBody>
      </p:sp>
      <p:sp>
        <p:nvSpPr>
          <p:cNvPr id="4" name="Slide Number Placeholder 3"/>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00003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361404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679B9A"/>
              </a:solidFill>
            </a:endParaRPr>
          </a:p>
        </p:txBody>
      </p:sp>
      <p:sp>
        <p:nvSpPr>
          <p:cNvPr id="7" name="Slide Number Placeholder 6"/>
          <p:cNvSpPr>
            <a:spLocks noGrp="1"/>
          </p:cNvSpPr>
          <p:nvPr>
            <p:ph type="sldNum" sz="quarter" idx="12"/>
          </p:nvPr>
        </p:nvSpPr>
        <p:spPr/>
        <p:txBody>
          <a:bodyPr/>
          <a:lstStyle>
            <a:lvl1pPr>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76604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endParaRPr lang="en-US" dirty="0">
              <a:solidFill>
                <a:srgbClr val="679B9A"/>
              </a:solidFill>
            </a:endParaRPr>
          </a:p>
        </p:txBody>
      </p:sp>
      <p:grpSp>
        <p:nvGrpSpPr>
          <p:cNvPr id="2" name="Group 77"/>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37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37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37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37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37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37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7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8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38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75"/>
            <p:cNvGrpSpPr>
              <a:grpSpLocks/>
            </p:cNvGrpSpPr>
            <p:nvPr userDrawn="1"/>
          </p:nvGrpSpPr>
          <p:grpSpPr bwMode="auto">
            <a:xfrm>
              <a:off x="5280" y="3024"/>
              <a:ext cx="425" cy="258"/>
              <a:chOff x="5280" y="3024"/>
              <a:chExt cx="425" cy="258"/>
            </a:xfrm>
          </p:grpSpPr>
          <p:sp>
            <p:nvSpPr>
              <p:cNvPr id="3738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61"/>
              <p:cNvGrpSpPr>
                <a:grpSpLocks/>
              </p:cNvGrpSpPr>
              <p:nvPr/>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dirty="0">
              <a:solidFill>
                <a:srgbClr val="679B9A"/>
              </a:solidFill>
            </a:endParaRPr>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280147021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nvGrpSpPr>
          <p:cNvPr id="1027" name="Group 77"/>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nvGrpSpPr>
            <p:cNvPr id="1034"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1035"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1036"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7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nvGrpSpPr>
            <p:cNvPr id="1037" name="Group 75"/>
            <p:cNvGrpSpPr>
              <a:grpSpLocks/>
            </p:cNvGrpSpPr>
            <p:nvPr userDrawn="1"/>
          </p:nvGrpSpPr>
          <p:grpSpPr bwMode="auto">
            <a:xfrm>
              <a:off x="5280" y="3024"/>
              <a:ext cx="425" cy="258"/>
              <a:chOff x="5280" y="3024"/>
              <a:chExt cx="425" cy="258"/>
            </a:xfrm>
          </p:grpSpPr>
          <p:sp>
            <p:nvSpPr>
              <p:cNvPr id="3738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679B9A"/>
                  </a:solidFill>
                  <a:cs typeface="Arial" charset="0"/>
                </a:endParaRPr>
              </a:p>
            </p:txBody>
          </p:sp>
          <p:grpSp>
            <p:nvGrpSpPr>
              <p:cNvPr id="1045" name="Group 61"/>
              <p:cNvGrpSpPr>
                <a:grpSpLocks/>
              </p:cNvGrpSpPr>
              <p:nvPr/>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fontAlgn="base" hangingPunct="0">
                    <a:spcBef>
                      <a:spcPct val="0"/>
                    </a:spcBef>
                    <a:spcAft>
                      <a:spcPct val="0"/>
                    </a:spcAft>
                    <a:defRPr/>
                  </a:pPr>
                  <a:endParaRPr lang="en-US" dirty="0">
                    <a:solidFill>
                      <a:srgbClr val="679B9A"/>
                    </a:solidFill>
                    <a:cs typeface="Arial" charset="0"/>
                  </a:endParaRPr>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cs typeface="+mn-cs"/>
              </a:defRPr>
            </a:lvl1pPr>
          </a:lstStyle>
          <a:p>
            <a:pPr fontAlgn="base">
              <a:spcBef>
                <a:spcPct val="0"/>
              </a:spcBef>
              <a:spcAft>
                <a:spcPct val="0"/>
              </a:spcAft>
              <a:defRPr/>
            </a:pPr>
            <a:endParaRPr lang="en-US" dirty="0">
              <a:solidFill>
                <a:srgbClr val="679B9A"/>
              </a:solidFill>
            </a:endParaRPr>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cs typeface="+mn-cs"/>
              </a:defRPr>
            </a:lvl1pPr>
          </a:lstStyle>
          <a:p>
            <a:pPr fontAlgn="base">
              <a:spcBef>
                <a:spcPct val="0"/>
              </a:spcBef>
              <a:spcAft>
                <a:spcPct val="0"/>
              </a:spcAft>
              <a:defRPr/>
            </a:pPr>
            <a:endParaRPr lang="en-US" dirty="0">
              <a:solidFill>
                <a:srgbClr val="679B9A"/>
              </a:solidFill>
            </a:endParaRPr>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cs typeface="+mn-cs"/>
              </a:defRPr>
            </a:lvl1pPr>
          </a:lstStyle>
          <a:p>
            <a:pPr fontAlgn="base">
              <a:spcBef>
                <a:spcPct val="0"/>
              </a:spcBef>
              <a:spcAft>
                <a:spcPct val="0"/>
              </a:spcAft>
              <a:defRPr/>
            </a:pPr>
            <a:fld id="{650736A8-EDEB-4C56-8EE5-A94CD9E14B4B}" type="slidenum">
              <a:rPr lang="en-US">
                <a:solidFill>
                  <a:srgbClr val="679B9A"/>
                </a:solidFill>
              </a:rPr>
              <a:pPr fontAlgn="base">
                <a:spcBef>
                  <a:spcPct val="0"/>
                </a:spcBef>
                <a:spcAft>
                  <a:spcPct val="0"/>
                </a:spcAft>
                <a:defRPr/>
              </a:pPr>
              <a:t>‹#›</a:t>
            </a:fld>
            <a:endParaRPr lang="en-US" dirty="0">
              <a:solidFill>
                <a:srgbClr val="679B9A"/>
              </a:solidFill>
            </a:endParaRPr>
          </a:p>
        </p:txBody>
      </p:sp>
    </p:spTree>
    <p:extLst>
      <p:ext uri="{BB962C8B-B14F-4D97-AF65-F5344CB8AC3E}">
        <p14:creationId xmlns:p14="http://schemas.microsoft.com/office/powerpoint/2010/main" val="27126296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endParaRPr lang="en-US" dirty="0">
              <a:solidFill>
                <a:srgbClr val="679B9A"/>
              </a:solidFill>
            </a:endParaRPr>
          </a:p>
        </p:txBody>
      </p:sp>
      <p:grpSp>
        <p:nvGrpSpPr>
          <p:cNvPr id="2" name="Group 77"/>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37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37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37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37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37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37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7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8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38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75"/>
            <p:cNvGrpSpPr>
              <a:grpSpLocks/>
            </p:cNvGrpSpPr>
            <p:nvPr userDrawn="1"/>
          </p:nvGrpSpPr>
          <p:grpSpPr bwMode="auto">
            <a:xfrm>
              <a:off x="5280" y="3024"/>
              <a:ext cx="425" cy="258"/>
              <a:chOff x="5280" y="3024"/>
              <a:chExt cx="425" cy="258"/>
            </a:xfrm>
          </p:grpSpPr>
          <p:sp>
            <p:nvSpPr>
              <p:cNvPr id="3738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61"/>
              <p:cNvGrpSpPr>
                <a:grpSpLocks/>
              </p:cNvGrpSpPr>
              <p:nvPr/>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dirty="0">
              <a:solidFill>
                <a:srgbClr val="679B9A"/>
              </a:solidFill>
            </a:endParaRPr>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492149914"/>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endParaRPr lang="en-US" dirty="0">
              <a:solidFill>
                <a:srgbClr val="679B9A"/>
              </a:solidFill>
            </a:endParaRPr>
          </a:p>
        </p:txBody>
      </p:sp>
      <p:grpSp>
        <p:nvGrpSpPr>
          <p:cNvPr id="2" name="Group 77"/>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grpSp>
          <p:nvGrpSpPr>
            <p:cNvPr id="3"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dirty="0">
                  <a:solidFill>
                    <a:srgbClr val="679B9A"/>
                  </a:solidFill>
                </a:endParaRPr>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7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dirty="0">
                  <a:solidFill>
                    <a:srgbClr val="679B9A"/>
                  </a:solidFill>
                </a:endParaRPr>
              </a:p>
            </p:txBody>
          </p:sp>
          <p:sp>
            <p:nvSpPr>
              <p:cNvPr id="3737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dirty="0">
                  <a:solidFill>
                    <a:srgbClr val="679B9A"/>
                  </a:solidFill>
                </a:endParaRPr>
              </a:p>
            </p:txBody>
          </p:sp>
          <p:sp>
            <p:nvSpPr>
              <p:cNvPr id="3737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dirty="0">
                  <a:solidFill>
                    <a:srgbClr val="679B9A"/>
                  </a:solidFill>
                </a:endParaRPr>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4"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dirty="0">
                  <a:solidFill>
                    <a:srgbClr val="679B9A"/>
                  </a:solidFill>
                </a:endParaRPr>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dirty="0">
                  <a:solidFill>
                    <a:srgbClr val="679B9A"/>
                  </a:solidFill>
                </a:endParaRPr>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dirty="0">
                  <a:solidFill>
                    <a:srgbClr val="679B9A"/>
                  </a:solidFill>
                </a:endParaRPr>
              </a:p>
            </p:txBody>
          </p:sp>
          <p:sp>
            <p:nvSpPr>
              <p:cNvPr id="3737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dirty="0">
                  <a:solidFill>
                    <a:srgbClr val="679B9A"/>
                  </a:solidFill>
                </a:endParaRPr>
              </a:p>
            </p:txBody>
          </p:sp>
          <p:sp>
            <p:nvSpPr>
              <p:cNvPr id="3737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dirty="0">
                  <a:solidFill>
                    <a:srgbClr val="679B9A"/>
                  </a:solidFill>
                </a:endParaRPr>
              </a:p>
            </p:txBody>
          </p:sp>
          <p:sp>
            <p:nvSpPr>
              <p:cNvPr id="3737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dirty="0">
                  <a:solidFill>
                    <a:srgbClr val="679B9A"/>
                  </a:solidFill>
                </a:endParaRPr>
              </a:p>
            </p:txBody>
          </p:sp>
          <p:sp>
            <p:nvSpPr>
              <p:cNvPr id="3737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7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dirty="0">
                  <a:solidFill>
                    <a:srgbClr val="679B9A"/>
                  </a:solidFill>
                </a:endParaRPr>
              </a:p>
            </p:txBody>
          </p:sp>
          <p:sp>
            <p:nvSpPr>
              <p:cNvPr id="3737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dirty="0">
                  <a:solidFill>
                    <a:srgbClr val="679B9A"/>
                  </a:solidFill>
                </a:endParaRPr>
              </a:p>
            </p:txBody>
          </p:sp>
        </p:grpSp>
        <p:grpSp>
          <p:nvGrpSpPr>
            <p:cNvPr id="5"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7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7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dirty="0">
                  <a:solidFill>
                    <a:srgbClr val="679B9A"/>
                  </a:solidFill>
                </a:endParaRPr>
              </a:p>
            </p:txBody>
          </p:sp>
          <p:sp>
            <p:nvSpPr>
              <p:cNvPr id="3738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dirty="0">
                  <a:solidFill>
                    <a:srgbClr val="679B9A"/>
                  </a:solidFill>
                </a:endParaRPr>
              </a:p>
            </p:txBody>
          </p:sp>
          <p:sp>
            <p:nvSpPr>
              <p:cNvPr id="3738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dirty="0">
                  <a:solidFill>
                    <a:srgbClr val="679B9A"/>
                  </a:solidFill>
                </a:endParaRPr>
              </a:p>
            </p:txBody>
          </p:sp>
          <p:sp>
            <p:nvSpPr>
              <p:cNvPr id="3738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dirty="0">
                  <a:solidFill>
                    <a:srgbClr val="679B9A"/>
                  </a:solidFill>
                </a:endParaRPr>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dirty="0">
                  <a:solidFill>
                    <a:srgbClr val="679B9A"/>
                  </a:solidFill>
                </a:endParaRPr>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dirty="0">
                  <a:solidFill>
                    <a:srgbClr val="679B9A"/>
                  </a:solidFill>
                </a:endParaRPr>
              </a:p>
            </p:txBody>
          </p:sp>
        </p:grpSp>
        <p:grpSp>
          <p:nvGrpSpPr>
            <p:cNvPr id="6" name="Group 75"/>
            <p:cNvGrpSpPr>
              <a:grpSpLocks/>
            </p:cNvGrpSpPr>
            <p:nvPr userDrawn="1"/>
          </p:nvGrpSpPr>
          <p:grpSpPr bwMode="auto">
            <a:xfrm>
              <a:off x="5280" y="3024"/>
              <a:ext cx="425" cy="258"/>
              <a:chOff x="5280" y="3024"/>
              <a:chExt cx="425" cy="258"/>
            </a:xfrm>
          </p:grpSpPr>
          <p:sp>
            <p:nvSpPr>
              <p:cNvPr id="3738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sp>
            <p:nvSpPr>
              <p:cNvPr id="3738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dirty="0">
                  <a:solidFill>
                    <a:srgbClr val="679B9A"/>
                  </a:solidFill>
                </a:endParaRPr>
              </a:p>
            </p:txBody>
          </p:sp>
          <p:sp>
            <p:nvSpPr>
              <p:cNvPr id="3738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dirty="0">
                  <a:solidFill>
                    <a:srgbClr val="679B9A"/>
                  </a:solidFill>
                </a:endParaRPr>
              </a:p>
            </p:txBody>
          </p:sp>
          <p:grpSp>
            <p:nvGrpSpPr>
              <p:cNvPr id="7" name="Group 61"/>
              <p:cNvGrpSpPr>
                <a:grpSpLocks/>
              </p:cNvGrpSpPr>
              <p:nvPr/>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dirty="0">
                    <a:solidFill>
                      <a:srgbClr val="679B9A"/>
                    </a:solidFill>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dirty="0">
                    <a:solidFill>
                      <a:srgbClr val="679B9A"/>
                    </a:solidFill>
                  </a:endParaRPr>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fld id="{A0117ED4-D7D8-42B8-9E39-937864458BE6}" type="datetimeFigureOut">
              <a:rPr lang="en-US" smtClean="0">
                <a:solidFill>
                  <a:srgbClr val="679B9A"/>
                </a:solidFill>
              </a:rPr>
              <a:pPr/>
              <a:t>10/20/2015</a:t>
            </a:fld>
            <a:endParaRPr lang="en-US" dirty="0">
              <a:solidFill>
                <a:srgbClr val="679B9A"/>
              </a:solidFill>
            </a:endParaRPr>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dirty="0">
              <a:solidFill>
                <a:srgbClr val="679B9A"/>
              </a:solidFill>
            </a:endParaRPr>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1F283D96-7281-4E3D-94C7-52867E5AFCDA}" type="slidenum">
              <a:rPr lang="en-US" smtClean="0">
                <a:solidFill>
                  <a:srgbClr val="679B9A"/>
                </a:solidFill>
              </a:rPr>
              <a:pPr/>
              <a:t>‹#›</a:t>
            </a:fld>
            <a:endParaRPr lang="en-US" dirty="0">
              <a:solidFill>
                <a:srgbClr val="679B9A"/>
              </a:solidFill>
            </a:endParaRPr>
          </a:p>
        </p:txBody>
      </p:sp>
    </p:spTree>
    <p:extLst>
      <p:ext uri="{BB962C8B-B14F-4D97-AF65-F5344CB8AC3E}">
        <p14:creationId xmlns:p14="http://schemas.microsoft.com/office/powerpoint/2010/main" val="1327662385"/>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28600" y="2362200"/>
            <a:ext cx="8610600" cy="3200876"/>
          </a:xfrm>
          <a:prstGeom prst="rect">
            <a:avLst/>
          </a:prstGeom>
        </p:spPr>
        <p:txBody>
          <a:bodyPr wrap="square">
            <a:spAutoFit/>
          </a:bodyPr>
          <a:lstStyle/>
          <a:p>
            <a:pPr algn="ctr" fontAlgn="base">
              <a:spcBef>
                <a:spcPct val="0"/>
              </a:spcBef>
              <a:spcAft>
                <a:spcPct val="0"/>
              </a:spcAft>
            </a:pPr>
            <a:r>
              <a:rPr lang="en-US" sz="3600" u="sng" dirty="0" smtClean="0">
                <a:solidFill>
                  <a:srgbClr val="679B9A"/>
                </a:solidFill>
                <a:cs typeface="Arial" charset="0"/>
              </a:rPr>
              <a:t>Clear, Consistent, &amp; Predictable Rules</a:t>
            </a:r>
          </a:p>
          <a:p>
            <a:pPr algn="ctr" fontAlgn="base">
              <a:spcBef>
                <a:spcPct val="0"/>
              </a:spcBef>
              <a:spcAft>
                <a:spcPct val="0"/>
              </a:spcAft>
            </a:pPr>
            <a:r>
              <a:rPr lang="en-US" sz="3600" i="1" dirty="0" smtClean="0">
                <a:solidFill>
                  <a:srgbClr val="679B9A"/>
                </a:solidFill>
                <a:cs typeface="Arial" charset="0"/>
              </a:rPr>
              <a:t>Unifying State and Local Soil Erosion and Sediment Control Standards for Better Outcomes</a:t>
            </a:r>
            <a:endParaRPr lang="en-US" sz="3600" b="1" i="1" dirty="0" smtClean="0">
              <a:solidFill>
                <a:srgbClr val="679B9A"/>
              </a:solidFill>
              <a:cs typeface="Arial" charset="0"/>
            </a:endParaRPr>
          </a:p>
          <a:p>
            <a:pPr algn="ctr" fontAlgn="base">
              <a:spcBef>
                <a:spcPct val="0"/>
              </a:spcBef>
              <a:spcAft>
                <a:spcPct val="0"/>
              </a:spcAft>
            </a:pPr>
            <a:endParaRPr lang="en-US" sz="1000" b="1" dirty="0" smtClean="0">
              <a:solidFill>
                <a:srgbClr val="679B9A"/>
              </a:solidFill>
              <a:cs typeface="Arial" charset="0"/>
            </a:endParaRPr>
          </a:p>
          <a:p>
            <a:pPr algn="ctr" fontAlgn="base">
              <a:spcBef>
                <a:spcPct val="0"/>
              </a:spcBef>
              <a:spcAft>
                <a:spcPct val="0"/>
              </a:spcAft>
            </a:pPr>
            <a:r>
              <a:rPr lang="en-US" sz="2400" b="1" dirty="0" smtClean="0">
                <a:solidFill>
                  <a:srgbClr val="679B9A"/>
                </a:solidFill>
                <a:cs typeface="Arial" charset="0"/>
              </a:rPr>
              <a:t>Eric Beck, P.E.</a:t>
            </a:r>
          </a:p>
          <a:p>
            <a:pPr algn="ctr" fontAlgn="base">
              <a:spcBef>
                <a:spcPct val="0"/>
              </a:spcBef>
              <a:spcAft>
                <a:spcPct val="0"/>
              </a:spcAft>
            </a:pPr>
            <a:r>
              <a:rPr lang="en-US" sz="2400" b="1" dirty="0" smtClean="0">
                <a:solidFill>
                  <a:srgbClr val="679B9A"/>
                </a:solidFill>
                <a:cs typeface="Arial" charset="0"/>
              </a:rPr>
              <a:t>Supervisor, RIDEM RIPDES Permitting Program</a:t>
            </a:r>
            <a:endParaRPr lang="en-US" sz="2400" dirty="0">
              <a:solidFill>
                <a:srgbClr val="679B9A"/>
              </a:solidFill>
              <a:cs typeface="Arial" charset="0"/>
            </a:endParaRPr>
          </a:p>
        </p:txBody>
      </p:sp>
      <p:pic>
        <p:nvPicPr>
          <p:cNvPr id="5" name="Picture 4"/>
          <p:cNvPicPr/>
          <p:nvPr/>
        </p:nvPicPr>
        <p:blipFill>
          <a:blip r:embed="rId3">
            <a:extLst>
              <a:ext uri="{BEBA8EAE-BF5A-486C-A8C5-ECC9F3942E4B}">
                <a14:imgProps xmlns:a14="http://schemas.microsoft.com/office/drawing/2010/main">
                  <a14:imgLayer r:embed="rId4">
                    <a14:imgEffect>
                      <a14:saturation sat="105000"/>
                    </a14:imgEffect>
                  </a14:imgLayer>
                </a14:imgProps>
              </a:ext>
              <a:ext uri="{28A0092B-C50C-407E-A947-70E740481C1C}">
                <a14:useLocalDpi xmlns:a14="http://schemas.microsoft.com/office/drawing/2010/main" val="0"/>
              </a:ext>
            </a:extLst>
          </a:blip>
          <a:stretch>
            <a:fillRect/>
          </a:stretch>
        </p:blipFill>
        <p:spPr>
          <a:xfrm>
            <a:off x="533400" y="152400"/>
            <a:ext cx="7848600" cy="2286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791200"/>
            <a:ext cx="3810000" cy="952500"/>
          </a:xfrm>
          <a:prstGeom prst="rect">
            <a:avLst/>
          </a:prstGeom>
        </p:spPr>
      </p:pic>
    </p:spTree>
    <p:extLst>
      <p:ext uri="{BB962C8B-B14F-4D97-AF65-F5344CB8AC3E}">
        <p14:creationId xmlns:p14="http://schemas.microsoft.com/office/powerpoint/2010/main" val="232933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28600" y="2362200"/>
            <a:ext cx="8610600" cy="3016210"/>
          </a:xfrm>
          <a:prstGeom prst="rect">
            <a:avLst/>
          </a:prstGeom>
        </p:spPr>
        <p:txBody>
          <a:bodyPr wrap="square">
            <a:spAutoFit/>
          </a:bodyPr>
          <a:lstStyle/>
          <a:p>
            <a:pPr algn="ctr"/>
            <a:r>
              <a:rPr lang="en-US" sz="3600" dirty="0" smtClean="0">
                <a:solidFill>
                  <a:srgbClr val="679B9A"/>
                </a:solidFill>
              </a:rPr>
              <a:t>Soil Erosion and Sediment Control Plan Performance Criteria</a:t>
            </a:r>
            <a:endParaRPr lang="en-US" sz="3600" i="1" dirty="0" smtClean="0">
              <a:solidFill>
                <a:srgbClr val="679B9A"/>
              </a:solidFill>
            </a:endParaRPr>
          </a:p>
          <a:p>
            <a:pPr algn="ctr"/>
            <a:endParaRPr lang="en-US" sz="3600" b="1" i="1" dirty="0" smtClean="0">
              <a:solidFill>
                <a:srgbClr val="679B9A"/>
              </a:solidFill>
            </a:endParaRPr>
          </a:p>
          <a:p>
            <a:pPr algn="ctr"/>
            <a:endParaRPr lang="en-US" sz="1000" b="1" dirty="0" smtClean="0">
              <a:solidFill>
                <a:srgbClr val="679B9A"/>
              </a:solidFill>
            </a:endParaRPr>
          </a:p>
          <a:p>
            <a:pPr algn="ctr"/>
            <a:r>
              <a:rPr lang="en-US" sz="2400" b="1" dirty="0" smtClean="0">
                <a:solidFill>
                  <a:srgbClr val="679B9A"/>
                </a:solidFill>
              </a:rPr>
              <a:t>Brian Lafaille, P.E.</a:t>
            </a:r>
          </a:p>
          <a:p>
            <a:pPr algn="ctr"/>
            <a:r>
              <a:rPr lang="en-US" sz="2400" b="1" dirty="0" smtClean="0">
                <a:solidFill>
                  <a:srgbClr val="679B9A"/>
                </a:solidFill>
              </a:rPr>
              <a:t>Senior Sanitary Engineer</a:t>
            </a:r>
          </a:p>
          <a:p>
            <a:pPr algn="ctr"/>
            <a:r>
              <a:rPr lang="en-US" sz="2400" b="1" dirty="0" smtClean="0">
                <a:solidFill>
                  <a:srgbClr val="679B9A"/>
                </a:solidFill>
              </a:rPr>
              <a:t>RIDEM RIPDES Permitting Program</a:t>
            </a:r>
            <a:endParaRPr lang="en-US" sz="2400" dirty="0">
              <a:solidFill>
                <a:srgbClr val="679B9A"/>
              </a:solidFill>
            </a:endParaRPr>
          </a:p>
        </p:txBody>
      </p:sp>
      <p:pic>
        <p:nvPicPr>
          <p:cNvPr id="5" name="Picture 4"/>
          <p:cNvPicPr/>
          <p:nvPr/>
        </p:nvPicPr>
        <p:blipFill>
          <a:blip r:embed="rId3">
            <a:extLst>
              <a:ext uri="{BEBA8EAE-BF5A-486C-A8C5-ECC9F3942E4B}">
                <a14:imgProps xmlns:a14="http://schemas.microsoft.com/office/drawing/2010/main">
                  <a14:imgLayer r:embed="rId4">
                    <a14:imgEffect>
                      <a14:saturation sat="105000"/>
                    </a14:imgEffect>
                  </a14:imgLayer>
                </a14:imgProps>
              </a:ext>
              <a:ext uri="{28A0092B-C50C-407E-A947-70E740481C1C}">
                <a14:useLocalDpi xmlns:a14="http://schemas.microsoft.com/office/drawing/2010/main" val="0"/>
              </a:ext>
            </a:extLst>
          </a:blip>
          <a:stretch>
            <a:fillRect/>
          </a:stretch>
        </p:blipFill>
        <p:spPr>
          <a:xfrm>
            <a:off x="533400" y="152400"/>
            <a:ext cx="7848600" cy="2286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791200"/>
            <a:ext cx="3810000" cy="952500"/>
          </a:xfrm>
          <a:prstGeom prst="rect">
            <a:avLst/>
          </a:prstGeom>
        </p:spPr>
      </p:pic>
    </p:spTree>
    <p:extLst>
      <p:ext uri="{BB962C8B-B14F-4D97-AF65-F5344CB8AC3E}">
        <p14:creationId xmlns:p14="http://schemas.microsoft.com/office/powerpoint/2010/main" val="408633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9050"/>
            <a:ext cx="5715000" cy="6819900"/>
          </a:xfrm>
          <a:prstGeom prst="rect">
            <a:avLst/>
          </a:prstGeom>
        </p:spPr>
      </p:pic>
    </p:spTree>
    <p:extLst>
      <p:ext uri="{BB962C8B-B14F-4D97-AF65-F5344CB8AC3E}">
        <p14:creationId xmlns:p14="http://schemas.microsoft.com/office/powerpoint/2010/main" val="26299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52600" y="990600"/>
            <a:ext cx="5562600" cy="5562600"/>
          </a:xfrm>
          <a:prstGeom prst="rect">
            <a:avLst/>
          </a:prstGeom>
          <a:noFill/>
          <a:ln w="9525">
            <a:noFill/>
            <a:miter lim="800000"/>
            <a:headEnd/>
            <a:tailEnd/>
          </a:ln>
        </p:spPr>
      </p:pic>
      <p:sp>
        <p:nvSpPr>
          <p:cNvPr id="6" name="Title 1"/>
          <p:cNvSpPr txBox="1">
            <a:spLocks/>
          </p:cNvSpPr>
          <p:nvPr/>
        </p:nvSpPr>
        <p:spPr bwMode="auto">
          <a:xfrm>
            <a:off x="0" y="381000"/>
            <a:ext cx="9144000" cy="14700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lnSpcReduction="20000"/>
          </a:bodyPr>
          <a:lstStyle/>
          <a:p>
            <a:pPr algn="ctr" fontAlgn="base">
              <a:spcBef>
                <a:spcPct val="0"/>
              </a:spcBef>
              <a:spcAft>
                <a:spcPct val="0"/>
              </a:spcAft>
              <a:defRPr/>
            </a:pPr>
            <a:r>
              <a:rPr lang="en-US" sz="3100" b="1" kern="0" dirty="0" smtClean="0">
                <a:solidFill>
                  <a:srgbClr val="679B9A"/>
                </a:solidFill>
              </a:rPr>
              <a:t>Soil Erosion and Sediment Control Plan </a:t>
            </a:r>
            <a:r>
              <a:rPr lang="en-US" sz="3100" b="1" kern="0" dirty="0" smtClean="0">
                <a:solidFill>
                  <a:srgbClr val="679B9A"/>
                </a:solidFill>
                <a:effectLst>
                  <a:outerShdw blurRad="38100" dist="38100" dir="2700000" algn="tl">
                    <a:srgbClr val="000000"/>
                  </a:outerShdw>
                </a:effectLst>
              </a:rPr>
              <a:t/>
            </a:r>
            <a:br>
              <a:rPr lang="en-US" sz="3100" b="1" kern="0" dirty="0" smtClean="0">
                <a:solidFill>
                  <a:srgbClr val="679B9A"/>
                </a:solidFill>
                <a:effectLst>
                  <a:outerShdw blurRad="38100" dist="38100" dir="2700000" algn="tl">
                    <a:srgbClr val="000000"/>
                  </a:outerShdw>
                </a:effectLst>
              </a:rPr>
            </a:br>
            <a:r>
              <a:rPr lang="en-US" sz="4400" kern="0" dirty="0" smtClean="0">
                <a:solidFill>
                  <a:srgbClr val="679B9A"/>
                </a:solidFill>
                <a:effectLst>
                  <a:outerShdw blurRad="38100" dist="38100" dir="2700000" algn="tl">
                    <a:srgbClr val="000000"/>
                  </a:outerShdw>
                </a:effectLst>
              </a:rPr>
              <a:t/>
            </a:r>
            <a:br>
              <a:rPr lang="en-US" sz="4400" kern="0" dirty="0" smtClean="0">
                <a:solidFill>
                  <a:srgbClr val="679B9A"/>
                </a:solidFill>
                <a:effectLst>
                  <a:outerShdw blurRad="38100" dist="38100" dir="2700000" algn="tl">
                    <a:srgbClr val="000000"/>
                  </a:outerShdw>
                </a:effectLst>
              </a:rPr>
            </a:br>
            <a:endParaRPr lang="en-US" sz="4400" kern="0" dirty="0">
              <a:solidFill>
                <a:srgbClr val="679B9A"/>
              </a:solidFill>
              <a:effectLst>
                <a:outerShdw blurRad="38100" dist="38100" dir="2700000" algn="tl">
                  <a:srgbClr val="000000"/>
                </a:outerShdw>
              </a:effectLst>
            </a:endParaRPr>
          </a:p>
        </p:txBody>
      </p:sp>
    </p:spTree>
    <p:extLst>
      <p:ext uri="{BB962C8B-B14F-4D97-AF65-F5344CB8AC3E}">
        <p14:creationId xmlns:p14="http://schemas.microsoft.com/office/powerpoint/2010/main" val="322920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343400" y="1905000"/>
            <a:ext cx="4419600" cy="3380994"/>
          </a:xfrm>
          <a:prstGeom prst="rect">
            <a:avLst/>
          </a:prstGeom>
          <a:noFill/>
          <a:ln w="9525">
            <a:noFill/>
            <a:miter lim="800000"/>
            <a:headEnd/>
            <a:tailEnd/>
          </a:ln>
        </p:spPr>
      </p:pic>
      <p:sp>
        <p:nvSpPr>
          <p:cNvPr id="5" name="Title 1"/>
          <p:cNvSpPr txBox="1">
            <a:spLocks noGrp="1"/>
          </p:cNvSpPr>
          <p:nvPr>
            <p:ph type="title"/>
          </p:nvPr>
        </p:nvSpPr>
        <p:spPr bwMode="auto">
          <a:xfrm>
            <a:off x="0" y="381000"/>
            <a:ext cx="9144000" cy="5334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r>
            <a:br>
              <a:rPr kumimoji="0" lang="en-US" sz="31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r>
              <a:rPr lang="en-US" sz="3100" b="1" dirty="0" smtClean="0"/>
              <a:t/>
            </a:r>
            <a:br>
              <a:rPr lang="en-US" sz="3100" b="1" dirty="0" smtClean="0"/>
            </a:br>
            <a:r>
              <a:rPr lang="en-US" sz="3100" b="1" dirty="0" smtClean="0"/>
              <a:t/>
            </a:r>
            <a:br>
              <a:rPr lang="en-US" sz="3100" b="1" dirty="0" smtClean="0"/>
            </a:br>
            <a:r>
              <a:rPr kumimoji="0" lang="en-US" sz="3100" b="1" i="0" u="none" strike="noStrike" kern="0" cap="none" spc="0" normalizeH="0" baseline="0" noProof="0" dirty="0" smtClean="0">
                <a:ln>
                  <a:noFill/>
                </a:ln>
                <a:solidFill>
                  <a:schemeClr val="tx2"/>
                </a:solidFill>
                <a:effectLst/>
                <a:uLnTx/>
                <a:uFillTx/>
                <a:latin typeface="+mj-lt"/>
                <a:ea typeface="+mj-ea"/>
                <a:cs typeface="+mj-cs"/>
              </a:rPr>
              <a:t>Soil Erosion and Sediment Control Plan </a:t>
            </a:r>
            <a:br>
              <a:rPr kumimoji="0" lang="en-US" sz="3100" b="1" i="0" u="none" strike="noStrike" kern="0" cap="none" spc="0" normalizeH="0" baseline="0" noProof="0" dirty="0" smtClean="0">
                <a:ln>
                  <a:noFill/>
                </a:ln>
                <a:solidFill>
                  <a:schemeClr val="tx2"/>
                </a:solidFill>
                <a:effectLst/>
                <a:uLnTx/>
                <a:uFillTx/>
                <a:latin typeface="+mj-lt"/>
                <a:ea typeface="+mj-ea"/>
                <a:cs typeface="+mj-cs"/>
              </a:rPr>
            </a:br>
            <a:r>
              <a:rPr kumimoji="0" lang="en-US" sz="3100" b="1" i="0" u="none" strike="noStrike" kern="0" cap="none" spc="0" normalizeH="0" baseline="0" noProof="0" dirty="0" smtClean="0">
                <a:ln>
                  <a:noFill/>
                </a:ln>
                <a:solidFill>
                  <a:schemeClr val="tx2"/>
                </a:solidFill>
                <a:effectLst/>
                <a:uLnTx/>
                <a:uFillTx/>
                <a:latin typeface="+mj-lt"/>
                <a:ea typeface="+mj-ea"/>
                <a:cs typeface="+mj-cs"/>
              </a:rPr>
              <a:t>Format </a:t>
            </a:r>
            <a:r>
              <a:rPr kumimoji="0" lang="en-US" sz="31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r>
            <a:br>
              <a:rPr kumimoji="0" lang="en-US" sz="31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r>
              <a:rPr kumimoji="0" lang="en-US"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r>
            <a:br>
              <a:rPr kumimoji="0" lang="en-US"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44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6" name="Picture 5" descr="SESC Plan Narrative.PNG"/>
          <p:cNvPicPr>
            <a:picLocks noChangeAspect="1"/>
          </p:cNvPicPr>
          <p:nvPr/>
        </p:nvPicPr>
        <p:blipFill>
          <a:blip r:embed="rId3" cstate="print"/>
          <a:stretch>
            <a:fillRect/>
          </a:stretch>
        </p:blipFill>
        <p:spPr>
          <a:xfrm>
            <a:off x="457200" y="1905000"/>
            <a:ext cx="3505200" cy="4495902"/>
          </a:xfrm>
          <a:prstGeom prst="rect">
            <a:avLst/>
          </a:prstGeom>
          <a:ln>
            <a:solidFill>
              <a:srgbClr val="000000"/>
            </a:solidFill>
          </a:ln>
        </p:spPr>
      </p:pic>
      <p:sp>
        <p:nvSpPr>
          <p:cNvPr id="7" name="Rectangle 6"/>
          <p:cNvSpPr/>
          <p:nvPr/>
        </p:nvSpPr>
        <p:spPr>
          <a:xfrm>
            <a:off x="457200" y="1371600"/>
            <a:ext cx="3505200" cy="369332"/>
          </a:xfrm>
          <a:prstGeom prst="rect">
            <a:avLst/>
          </a:prstGeom>
        </p:spPr>
        <p:txBody>
          <a:bodyPr wrap="square">
            <a:spAutoFit/>
          </a:bodyPr>
          <a:lstStyle/>
          <a:p>
            <a:pPr marL="514350" indent="-514350" algn="ctr"/>
            <a:r>
              <a:rPr lang="en-US" b="1" dirty="0" smtClean="0">
                <a:solidFill>
                  <a:srgbClr val="679B9A"/>
                </a:solidFill>
              </a:rPr>
              <a:t>Narrative (Written Document)</a:t>
            </a:r>
          </a:p>
        </p:txBody>
      </p:sp>
      <p:sp>
        <p:nvSpPr>
          <p:cNvPr id="8" name="Rectangle 7"/>
          <p:cNvSpPr/>
          <p:nvPr/>
        </p:nvSpPr>
        <p:spPr>
          <a:xfrm>
            <a:off x="4343400" y="1385711"/>
            <a:ext cx="4419600" cy="369332"/>
          </a:xfrm>
          <a:prstGeom prst="rect">
            <a:avLst/>
          </a:prstGeom>
        </p:spPr>
        <p:txBody>
          <a:bodyPr wrap="square">
            <a:spAutoFit/>
          </a:bodyPr>
          <a:lstStyle/>
          <a:p>
            <a:pPr marL="514350" indent="-514350" algn="ctr"/>
            <a:r>
              <a:rPr lang="en-US" b="1" dirty="0" smtClean="0">
                <a:solidFill>
                  <a:srgbClr val="679B9A"/>
                </a:solidFill>
              </a:rPr>
              <a:t>Site Plans ( Construction Drawings)</a:t>
            </a:r>
          </a:p>
        </p:txBody>
      </p:sp>
    </p:spTree>
    <p:extLst>
      <p:ext uri="{BB962C8B-B14F-4D97-AF65-F5344CB8AC3E}">
        <p14:creationId xmlns:p14="http://schemas.microsoft.com/office/powerpoint/2010/main" val="5118808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4570" y="0"/>
            <a:ext cx="7400719" cy="6858000"/>
          </a:xfrm>
          <a:ln>
            <a:solidFill>
              <a:srgbClr val="000000"/>
            </a:solidFill>
          </a:ln>
        </p:spPr>
      </p:pic>
    </p:spTree>
    <p:extLst>
      <p:ext uri="{BB962C8B-B14F-4D97-AF65-F5344CB8AC3E}">
        <p14:creationId xmlns:p14="http://schemas.microsoft.com/office/powerpoint/2010/main" val="241017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304800"/>
            <a:ext cx="7772400" cy="1470025"/>
          </a:xfrm>
        </p:spPr>
        <p:txBody>
          <a:bodyPr>
            <a:normAutofit fontScale="90000"/>
          </a:bodyPr>
          <a:lstStyle/>
          <a:p>
            <a:r>
              <a:rPr lang="en-US" sz="3100" b="1" dirty="0" smtClean="0">
                <a:effectLst/>
              </a:rPr>
              <a:t>Soil Erosion and Sediment Control </a:t>
            </a:r>
            <a:br>
              <a:rPr lang="en-US" sz="3100" b="1" dirty="0" smtClean="0">
                <a:effectLst/>
              </a:rPr>
            </a:br>
            <a:r>
              <a:rPr lang="en-US" sz="3100" b="1" dirty="0" smtClean="0">
                <a:effectLst/>
              </a:rPr>
              <a:t>Performance Criteria</a:t>
            </a:r>
            <a:r>
              <a:rPr lang="en-US" dirty="0" smtClean="0"/>
              <a:t/>
            </a:r>
            <a:br>
              <a:rPr lang="en-US" dirty="0" smtClean="0"/>
            </a:br>
            <a:endParaRPr lang="en-US" dirty="0"/>
          </a:p>
        </p:txBody>
      </p:sp>
      <p:sp>
        <p:nvSpPr>
          <p:cNvPr id="3" name="Subtitle 2"/>
          <p:cNvSpPr>
            <a:spLocks noGrp="1"/>
          </p:cNvSpPr>
          <p:nvPr>
            <p:ph type="subTitle" sz="quarter" idx="1"/>
          </p:nvPr>
        </p:nvSpPr>
        <p:spPr>
          <a:xfrm>
            <a:off x="1371600" y="1066800"/>
            <a:ext cx="6400800" cy="4114800"/>
          </a:xfrm>
        </p:spPr>
        <p:txBody>
          <a:bodyPr>
            <a:noAutofit/>
          </a:bodyPr>
          <a:lstStyle/>
          <a:p>
            <a:pPr marL="514350" indent="-514350" algn="l">
              <a:buAutoNum type="arabicPeriod"/>
            </a:pPr>
            <a:r>
              <a:rPr lang="en-US" sz="1600" b="1" dirty="0" smtClean="0">
                <a:solidFill>
                  <a:schemeClr val="tx1"/>
                </a:solidFill>
                <a:effectLst/>
              </a:rPr>
              <a:t>Avoid and Protect Sensitive Areas and Natural Features</a:t>
            </a:r>
          </a:p>
          <a:p>
            <a:pPr marL="514350" indent="-514350" algn="l">
              <a:buAutoNum type="arabicPeriod"/>
            </a:pPr>
            <a:r>
              <a:rPr lang="en-US" sz="1600" b="1" dirty="0" smtClean="0">
                <a:solidFill>
                  <a:schemeClr val="tx1"/>
                </a:solidFill>
                <a:effectLst/>
              </a:rPr>
              <a:t>Minimize Area of Disturbance</a:t>
            </a:r>
          </a:p>
          <a:p>
            <a:pPr marL="514350" indent="-514350" algn="l">
              <a:buAutoNum type="arabicPeriod"/>
            </a:pPr>
            <a:r>
              <a:rPr lang="en-US" sz="1600" b="1" dirty="0" smtClean="0">
                <a:solidFill>
                  <a:schemeClr val="tx1"/>
                </a:solidFill>
                <a:effectLst/>
              </a:rPr>
              <a:t>Minimize the Disturbance of Steep Slopes</a:t>
            </a:r>
          </a:p>
          <a:p>
            <a:pPr marL="514350" indent="-514350" algn="l">
              <a:buAutoNum type="arabicPeriod"/>
            </a:pPr>
            <a:r>
              <a:rPr lang="en-US" sz="1600" b="1" dirty="0" smtClean="0">
                <a:solidFill>
                  <a:schemeClr val="tx1"/>
                </a:solidFill>
                <a:effectLst/>
              </a:rPr>
              <a:t>Preserve Topsoil</a:t>
            </a:r>
          </a:p>
          <a:p>
            <a:pPr marL="514350" indent="-514350" algn="l">
              <a:buAutoNum type="arabicPeriod"/>
            </a:pPr>
            <a:r>
              <a:rPr lang="en-US" sz="1600" b="1" dirty="0" smtClean="0">
                <a:solidFill>
                  <a:schemeClr val="tx1"/>
                </a:solidFill>
                <a:effectLst/>
              </a:rPr>
              <a:t>Stabilize Soils</a:t>
            </a:r>
          </a:p>
          <a:p>
            <a:pPr marL="514350" indent="-514350" algn="l">
              <a:buAutoNum type="arabicPeriod"/>
            </a:pPr>
            <a:r>
              <a:rPr lang="en-US" sz="1600" b="1" dirty="0" smtClean="0">
                <a:solidFill>
                  <a:schemeClr val="tx1"/>
                </a:solidFill>
                <a:effectLst/>
              </a:rPr>
              <a:t>Protect Storm Drain Inlets</a:t>
            </a:r>
          </a:p>
          <a:p>
            <a:pPr marL="514350" indent="-514350" algn="l">
              <a:buAutoNum type="arabicPeriod"/>
            </a:pPr>
            <a:r>
              <a:rPr lang="en-US" sz="1600" b="1" dirty="0" smtClean="0">
                <a:solidFill>
                  <a:schemeClr val="tx1"/>
                </a:solidFill>
                <a:effectLst/>
              </a:rPr>
              <a:t>Protect Storm Drain Outlets</a:t>
            </a:r>
          </a:p>
          <a:p>
            <a:pPr marL="514350" indent="-514350" algn="l">
              <a:buAutoNum type="arabicPeriod"/>
            </a:pPr>
            <a:r>
              <a:rPr lang="en-US" sz="1600" b="1" dirty="0" smtClean="0">
                <a:solidFill>
                  <a:schemeClr val="tx1"/>
                </a:solidFill>
                <a:effectLst/>
              </a:rPr>
              <a:t>Establish Temporary Controls for the Protection of Post-Construction Stormwater Treatment Practices</a:t>
            </a:r>
          </a:p>
          <a:p>
            <a:pPr marL="514350" indent="-514350" algn="l">
              <a:buAutoNum type="arabicPeriod"/>
            </a:pPr>
            <a:r>
              <a:rPr lang="en-US" sz="1600" b="1" dirty="0" smtClean="0">
                <a:solidFill>
                  <a:schemeClr val="tx1"/>
                </a:solidFill>
                <a:effectLst/>
              </a:rPr>
              <a:t>Establish Perimeter Controls and Sediment Barriers</a:t>
            </a:r>
          </a:p>
          <a:p>
            <a:pPr marL="514350" indent="-514350" algn="l">
              <a:buAutoNum type="arabicPeriod"/>
            </a:pPr>
            <a:r>
              <a:rPr lang="en-US" sz="1600" b="1" dirty="0" smtClean="0">
                <a:solidFill>
                  <a:schemeClr val="tx1"/>
                </a:solidFill>
                <a:effectLst/>
              </a:rPr>
              <a:t>Divert or Manage Run-on from Up-gradient Areas</a:t>
            </a:r>
          </a:p>
          <a:p>
            <a:pPr marL="514350" indent="-514350" algn="l">
              <a:buAutoNum type="arabicPeriod"/>
            </a:pPr>
            <a:r>
              <a:rPr lang="en-US" sz="1600" b="1" dirty="0" smtClean="0">
                <a:solidFill>
                  <a:schemeClr val="tx1"/>
                </a:solidFill>
                <a:effectLst/>
              </a:rPr>
              <a:t>Properly Design Construction Stormwater Conveyance Channels</a:t>
            </a:r>
          </a:p>
          <a:p>
            <a:pPr marL="514350" indent="-514350" algn="l">
              <a:buAutoNum type="arabicPeriod"/>
            </a:pPr>
            <a:r>
              <a:rPr lang="en-US" sz="1600" b="1" dirty="0" smtClean="0">
                <a:solidFill>
                  <a:schemeClr val="tx1"/>
                </a:solidFill>
                <a:effectLst/>
              </a:rPr>
              <a:t>Retain Sediment Onsite</a:t>
            </a:r>
          </a:p>
          <a:p>
            <a:pPr marL="514350" indent="-514350" algn="l">
              <a:buAutoNum type="arabicPeriod"/>
            </a:pPr>
            <a:r>
              <a:rPr lang="en-US" sz="1600" b="1" dirty="0" smtClean="0">
                <a:solidFill>
                  <a:schemeClr val="tx1"/>
                </a:solidFill>
                <a:effectLst/>
              </a:rPr>
              <a:t>Control Temporary Increases in Stormwater Velocity, Volume, and Peak Flows</a:t>
            </a:r>
          </a:p>
          <a:p>
            <a:pPr marL="514350" indent="-514350" algn="l">
              <a:buAutoNum type="arabicPeriod"/>
            </a:pPr>
            <a:r>
              <a:rPr lang="en-US" sz="1600" b="1" dirty="0" smtClean="0">
                <a:solidFill>
                  <a:schemeClr val="tx1"/>
                </a:solidFill>
                <a:effectLst/>
              </a:rPr>
              <a:t>Construction Activity Pollution Prevention Control Measures</a:t>
            </a:r>
          </a:p>
          <a:p>
            <a:pPr marL="514350" indent="-514350" algn="l">
              <a:buAutoNum type="arabicPeriod"/>
            </a:pPr>
            <a:r>
              <a:rPr lang="en-US" sz="1600" b="1" dirty="0" smtClean="0">
                <a:solidFill>
                  <a:schemeClr val="tx1"/>
                </a:solidFill>
                <a:effectLst/>
              </a:rPr>
              <a:t>Control Measure Installation, Inspections, Maintenance, and Corrective Actions</a:t>
            </a:r>
            <a:endParaRPr lang="en-US" sz="1600" b="1" dirty="0">
              <a:solidFill>
                <a:schemeClr val="tx1"/>
              </a:solidFill>
              <a:effectLst/>
            </a:endParaRPr>
          </a:p>
        </p:txBody>
      </p:sp>
    </p:spTree>
    <p:extLst>
      <p:ext uri="{BB962C8B-B14F-4D97-AF65-F5344CB8AC3E}">
        <p14:creationId xmlns:p14="http://schemas.microsoft.com/office/powerpoint/2010/main" val="261917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2400"/>
            <a:ext cx="9144000" cy="954107"/>
          </a:xfrm>
          <a:prstGeom prst="rect">
            <a:avLst/>
          </a:prstGeom>
          <a:noFill/>
        </p:spPr>
        <p:txBody>
          <a:bodyPr wrap="square" rtlCol="0">
            <a:spAutoFit/>
          </a:bodyPr>
          <a:lstStyle/>
          <a:p>
            <a:pPr algn="ctr"/>
            <a:r>
              <a:rPr lang="en-US" sz="2800" b="1" dirty="0" smtClean="0">
                <a:solidFill>
                  <a:srgbClr val="679B9A"/>
                </a:solidFill>
              </a:rPr>
              <a:t>Avoid and Protect Sensitive Areas and </a:t>
            </a:r>
          </a:p>
          <a:p>
            <a:pPr algn="ctr"/>
            <a:r>
              <a:rPr lang="en-US" sz="2800" b="1" dirty="0" smtClean="0">
                <a:solidFill>
                  <a:srgbClr val="679B9A"/>
                </a:solidFill>
              </a:rPr>
              <a:t>Natural Features</a:t>
            </a:r>
            <a:endParaRPr lang="en-US" sz="2800" b="1" dirty="0">
              <a:solidFill>
                <a:srgbClr val="679B9A"/>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5867400"/>
            <a:ext cx="6248400" cy="584775"/>
          </a:xfrm>
          <a:prstGeom prst="rect">
            <a:avLst/>
          </a:prstGeom>
          <a:noFill/>
        </p:spPr>
        <p:txBody>
          <a:bodyPr wrap="square" rtlCol="0">
            <a:spAutoFit/>
          </a:bodyPr>
          <a:lstStyle/>
          <a:p>
            <a:r>
              <a:rPr lang="en-US" sz="1600" dirty="0" smtClean="0">
                <a:solidFill>
                  <a:srgbClr val="679B9A"/>
                </a:solidFill>
              </a:rPr>
              <a:t>Example signage and fencing protecting wetland buffers and forest.  Source: RI LID Site Planning and Design Guidance Manual</a:t>
            </a:r>
            <a:endParaRPr lang="en-US" sz="1600" dirty="0">
              <a:solidFill>
                <a:srgbClr val="679B9A"/>
              </a:solidFill>
            </a:endParaRPr>
          </a:p>
        </p:txBody>
      </p:sp>
    </p:spTree>
    <p:extLst>
      <p:ext uri="{BB962C8B-B14F-4D97-AF65-F5344CB8AC3E}">
        <p14:creationId xmlns:p14="http://schemas.microsoft.com/office/powerpoint/2010/main" val="286981943"/>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2400"/>
            <a:ext cx="9144000" cy="523220"/>
          </a:xfrm>
          <a:prstGeom prst="rect">
            <a:avLst/>
          </a:prstGeom>
          <a:noFill/>
        </p:spPr>
        <p:txBody>
          <a:bodyPr wrap="square" rtlCol="0">
            <a:spAutoFit/>
          </a:bodyPr>
          <a:lstStyle/>
          <a:p>
            <a:pPr algn="ctr"/>
            <a:r>
              <a:rPr lang="en-US" sz="2800" b="1" dirty="0" smtClean="0">
                <a:solidFill>
                  <a:srgbClr val="679B9A"/>
                </a:solidFill>
              </a:rPr>
              <a:t>Minimize Area of Disturbance</a:t>
            </a:r>
            <a:endParaRPr lang="en-US" sz="2800" b="1" dirty="0">
              <a:solidFill>
                <a:srgbClr val="679B9A"/>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03493"/>
            <a:ext cx="4070428" cy="269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descr="single lot illustration FINAL.jpg"/>
          <p:cNvPicPr>
            <a:picLocks noChangeAspect="1"/>
          </p:cNvPicPr>
          <p:nvPr/>
        </p:nvPicPr>
        <p:blipFill>
          <a:blip r:embed="rId3"/>
          <a:srcRect l="5405" t="8836" r="6306" b="26001"/>
          <a:stretch>
            <a:fillRect/>
          </a:stretch>
        </p:blipFill>
        <p:spPr bwMode="auto">
          <a:xfrm>
            <a:off x="685800" y="3799299"/>
            <a:ext cx="4045611" cy="2435623"/>
          </a:xfrm>
          <a:prstGeom prst="rect">
            <a:avLst/>
          </a:prstGeom>
          <a:noFill/>
          <a:ln w="9525">
            <a:noFill/>
            <a:miter lim="800000"/>
            <a:headEnd/>
            <a:tailEnd/>
          </a:ln>
        </p:spPr>
      </p:pic>
      <p:grpSp>
        <p:nvGrpSpPr>
          <p:cNvPr id="26" name="Group 25"/>
          <p:cNvGrpSpPr/>
          <p:nvPr/>
        </p:nvGrpSpPr>
        <p:grpSpPr>
          <a:xfrm>
            <a:off x="5109694" y="1786173"/>
            <a:ext cx="3706705" cy="3836830"/>
            <a:chOff x="5300622" y="1828799"/>
            <a:chExt cx="4392505" cy="5056031"/>
          </a:xfrm>
        </p:grpSpPr>
        <p:pic>
          <p:nvPicPr>
            <p:cNvPr id="27" name="Picture 4" descr="103_0383R"/>
            <p:cNvPicPr>
              <a:picLocks noChangeAspect="1" noChangeArrowheads="1"/>
            </p:cNvPicPr>
            <p:nvPr/>
          </p:nvPicPr>
          <p:blipFill>
            <a:blip r:embed="rId4" cstate="print"/>
            <a:srcRect t="9091"/>
            <a:stretch>
              <a:fillRect/>
            </a:stretch>
          </p:blipFill>
          <p:spPr bwMode="auto">
            <a:xfrm>
              <a:off x="5300622" y="1828799"/>
              <a:ext cx="4392505" cy="5056031"/>
            </a:xfrm>
            <a:prstGeom prst="rect">
              <a:avLst/>
            </a:prstGeom>
            <a:noFill/>
          </p:spPr>
        </p:pic>
        <p:grpSp>
          <p:nvGrpSpPr>
            <p:cNvPr id="28" name="Group 27"/>
            <p:cNvGrpSpPr/>
            <p:nvPr/>
          </p:nvGrpSpPr>
          <p:grpSpPr>
            <a:xfrm>
              <a:off x="5720003" y="5087129"/>
              <a:ext cx="2957912" cy="639606"/>
              <a:chOff x="5699203" y="4419600"/>
              <a:chExt cx="3810005" cy="867561"/>
            </a:xfrm>
          </p:grpSpPr>
          <p:sp>
            <p:nvSpPr>
              <p:cNvPr id="29" name="Line 5"/>
              <p:cNvSpPr>
                <a:spLocks noChangeShapeType="1"/>
              </p:cNvSpPr>
              <p:nvPr/>
            </p:nvSpPr>
            <p:spPr bwMode="auto">
              <a:xfrm flipV="1">
                <a:off x="5699203" y="4419600"/>
                <a:ext cx="3810005" cy="0"/>
              </a:xfrm>
              <a:prstGeom prst="line">
                <a:avLst/>
              </a:prstGeom>
              <a:noFill/>
              <a:ln w="57150">
                <a:solidFill>
                  <a:srgbClr val="FF0000"/>
                </a:solidFill>
                <a:round/>
                <a:headEnd type="triangle" w="med" len="med"/>
                <a:tailEnd type="triangle" w="med" len="med"/>
              </a:ln>
              <a:effectLst/>
            </p:spPr>
            <p:txBody>
              <a:bodyPr/>
              <a:lstStyle/>
              <a:p>
                <a:endParaRPr lang="en-US" dirty="0">
                  <a:solidFill>
                    <a:srgbClr val="679B9A"/>
                  </a:solidFill>
                </a:endParaRPr>
              </a:p>
            </p:txBody>
          </p:sp>
          <p:sp>
            <p:nvSpPr>
              <p:cNvPr id="30" name="Text Box 6"/>
              <p:cNvSpPr txBox="1">
                <a:spLocks noChangeArrowheads="1"/>
              </p:cNvSpPr>
              <p:nvPr/>
            </p:nvSpPr>
            <p:spPr bwMode="auto">
              <a:xfrm>
                <a:off x="6978518" y="4572000"/>
                <a:ext cx="1744762" cy="715161"/>
              </a:xfrm>
              <a:prstGeom prst="rect">
                <a:avLst/>
              </a:prstGeom>
              <a:solidFill>
                <a:srgbClr val="FFFFFF"/>
              </a:solidFill>
              <a:ln w="9525">
                <a:noFill/>
                <a:miter lim="800000"/>
                <a:headEnd/>
                <a:tailEnd/>
              </a:ln>
              <a:effectLst/>
            </p:spPr>
            <p:txBody>
              <a:bodyPr wrap="square">
                <a:spAutoFit/>
              </a:bodyPr>
              <a:lstStyle/>
              <a:p>
                <a:r>
                  <a:rPr lang="en-US" sz="2000" b="1" dirty="0">
                    <a:solidFill>
                      <a:srgbClr val="003300"/>
                    </a:solidFill>
                  </a:rPr>
                  <a:t>~ 20 ft</a:t>
                </a:r>
              </a:p>
            </p:txBody>
          </p:sp>
        </p:grpSp>
      </p:grpSp>
    </p:spTree>
    <p:extLst>
      <p:ext uri="{BB962C8B-B14F-4D97-AF65-F5344CB8AC3E}">
        <p14:creationId xmlns:p14="http://schemas.microsoft.com/office/powerpoint/2010/main" val="1864820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28600" y="406075"/>
            <a:ext cx="9144000" cy="523220"/>
          </a:xfrm>
          <a:prstGeom prst="rect">
            <a:avLst/>
          </a:prstGeom>
          <a:noFill/>
        </p:spPr>
        <p:txBody>
          <a:bodyPr wrap="square" rtlCol="0">
            <a:spAutoFit/>
          </a:bodyPr>
          <a:lstStyle/>
          <a:p>
            <a:pPr algn="ctr"/>
            <a:r>
              <a:rPr lang="en-US" sz="2800" b="1" dirty="0" smtClean="0">
                <a:solidFill>
                  <a:srgbClr val="679B9A"/>
                </a:solidFill>
              </a:rPr>
              <a:t>Minimize Disturbance of Steep Slopes</a:t>
            </a:r>
            <a:endParaRPr lang="en-US" sz="2800" b="1" dirty="0">
              <a:solidFill>
                <a:srgbClr val="679B9A"/>
              </a:solidFill>
            </a:endParaRPr>
          </a:p>
        </p:txBody>
      </p:sp>
      <p:pic>
        <p:nvPicPr>
          <p:cNvPr id="5"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 r="1"/>
          <a:stretch/>
        </p:blipFill>
        <p:spPr bwMode="auto">
          <a:xfrm>
            <a:off x="381000" y="1752600"/>
            <a:ext cx="8295954" cy="32098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313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52400"/>
            <a:ext cx="9144000" cy="523220"/>
          </a:xfrm>
          <a:prstGeom prst="rect">
            <a:avLst/>
          </a:prstGeom>
          <a:noFill/>
        </p:spPr>
        <p:txBody>
          <a:bodyPr wrap="square" rtlCol="0">
            <a:spAutoFit/>
          </a:bodyPr>
          <a:lstStyle/>
          <a:p>
            <a:pPr algn="ctr"/>
            <a:r>
              <a:rPr lang="en-US" sz="2800" b="1" dirty="0" smtClean="0">
                <a:solidFill>
                  <a:srgbClr val="679B9A"/>
                </a:solidFill>
              </a:rPr>
              <a:t>Preserve Topsoil</a:t>
            </a:r>
            <a:endParaRPr lang="en-US" sz="2800" b="1" dirty="0">
              <a:solidFill>
                <a:srgbClr val="679B9A"/>
              </a:solidFill>
            </a:endParaRPr>
          </a:p>
        </p:txBody>
      </p:sp>
      <p:grpSp>
        <p:nvGrpSpPr>
          <p:cNvPr id="5" name="Group 4"/>
          <p:cNvGrpSpPr/>
          <p:nvPr/>
        </p:nvGrpSpPr>
        <p:grpSpPr>
          <a:xfrm>
            <a:off x="1295400" y="931383"/>
            <a:ext cx="6477000" cy="5571375"/>
            <a:chOff x="1839638" y="1892878"/>
            <a:chExt cx="6937619" cy="5682943"/>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638" y="1892878"/>
              <a:ext cx="6937619" cy="568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49257" y="4907961"/>
              <a:ext cx="889714" cy="507831"/>
            </a:xfrm>
            <a:prstGeom prst="rect">
              <a:avLst/>
            </a:prstGeom>
            <a:noFill/>
          </p:spPr>
          <p:txBody>
            <a:bodyPr wrap="square" rtlCol="0">
              <a:spAutoFit/>
            </a:bodyPr>
            <a:lstStyle/>
            <a:p>
              <a:r>
                <a:rPr lang="en-US" sz="2700" b="1" dirty="0" smtClean="0">
                  <a:solidFill>
                    <a:srgbClr val="679B9A"/>
                  </a:solidFill>
                  <a:latin typeface="Arial Narrow" panose="020B0606020202030204" pitchFamily="34" charset="0"/>
                  <a:cs typeface="Arial" panose="020B0604020202020204" pitchFamily="34" charset="0"/>
                </a:rPr>
                <a:t>4 -</a:t>
              </a:r>
              <a:r>
                <a:rPr lang="en-US" sz="2700" dirty="0" smtClean="0">
                  <a:solidFill>
                    <a:srgbClr val="FFFFFF"/>
                  </a:solidFill>
                  <a:latin typeface="Arial Narrow" panose="020B0606020202030204" pitchFamily="34" charset="0"/>
                  <a:cs typeface="Arial" panose="020B0604020202020204" pitchFamily="34" charset="0"/>
                </a:rPr>
                <a:t> </a:t>
              </a:r>
              <a:endParaRPr lang="en-US" sz="2700" dirty="0">
                <a:solidFill>
                  <a:srgbClr val="FFFFFF"/>
                </a:solidFill>
                <a:latin typeface="Arial Narrow" panose="020B0606020202030204" pitchFamily="34" charset="0"/>
                <a:cs typeface="Arial" panose="020B0604020202020204" pitchFamily="34" charset="0"/>
              </a:endParaRPr>
            </a:p>
          </p:txBody>
        </p:sp>
      </p:grpSp>
    </p:spTree>
    <p:extLst>
      <p:ext uri="{BB962C8B-B14F-4D97-AF65-F5344CB8AC3E}">
        <p14:creationId xmlns:p14="http://schemas.microsoft.com/office/powerpoint/2010/main" val="72688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5000" y="152400"/>
            <a:ext cx="5029200" cy="6463188"/>
          </a:xfrm>
          <a:prstGeom prst="rect">
            <a:avLst/>
          </a:prstGeom>
        </p:spPr>
      </p:pic>
    </p:spTree>
    <p:extLst>
      <p:ext uri="{BB962C8B-B14F-4D97-AF65-F5344CB8AC3E}">
        <p14:creationId xmlns:p14="http://schemas.microsoft.com/office/powerpoint/2010/main" val="301174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05000" y="914400"/>
            <a:ext cx="5570025" cy="5555780"/>
          </a:xfrm>
          <a:prstGeom prst="rect">
            <a:avLst/>
          </a:prstGeom>
          <a:noFill/>
          <a:ln w="9525">
            <a:noFill/>
            <a:miter lim="800000"/>
            <a:headEnd/>
            <a:tailEnd/>
          </a:ln>
        </p:spPr>
      </p:pic>
      <p:sp>
        <p:nvSpPr>
          <p:cNvPr id="5" name="TextBox 4"/>
          <p:cNvSpPr txBox="1"/>
          <p:nvPr/>
        </p:nvSpPr>
        <p:spPr>
          <a:xfrm>
            <a:off x="0" y="152400"/>
            <a:ext cx="9144000" cy="523220"/>
          </a:xfrm>
          <a:prstGeom prst="rect">
            <a:avLst/>
          </a:prstGeom>
          <a:noFill/>
        </p:spPr>
        <p:txBody>
          <a:bodyPr wrap="square" rtlCol="0">
            <a:spAutoFit/>
          </a:bodyPr>
          <a:lstStyle/>
          <a:p>
            <a:pPr algn="ctr"/>
            <a:r>
              <a:rPr lang="en-US" sz="2800" b="1" dirty="0" smtClean="0">
                <a:solidFill>
                  <a:srgbClr val="679B9A"/>
                </a:solidFill>
              </a:rPr>
              <a:t>Stabilize Soils</a:t>
            </a:r>
            <a:endParaRPr lang="en-US" sz="2800" b="1" dirty="0">
              <a:solidFill>
                <a:srgbClr val="679B9A"/>
              </a:solidFill>
            </a:endParaRPr>
          </a:p>
        </p:txBody>
      </p:sp>
    </p:spTree>
    <p:extLst>
      <p:ext uri="{BB962C8B-B14F-4D97-AF65-F5344CB8AC3E}">
        <p14:creationId xmlns:p14="http://schemas.microsoft.com/office/powerpoint/2010/main" val="198279975"/>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71600" y="1066800"/>
            <a:ext cx="6172200" cy="5351345"/>
          </a:xfrm>
          <a:prstGeom prst="rect">
            <a:avLst/>
          </a:prstGeom>
          <a:noFill/>
          <a:ln w="9525">
            <a:noFill/>
            <a:miter lim="800000"/>
            <a:headEnd/>
            <a:tailEnd/>
          </a:ln>
        </p:spPr>
      </p:pic>
      <p:sp>
        <p:nvSpPr>
          <p:cNvPr id="7" name="TextBox 6"/>
          <p:cNvSpPr txBox="1"/>
          <p:nvPr/>
        </p:nvSpPr>
        <p:spPr>
          <a:xfrm>
            <a:off x="0" y="381000"/>
            <a:ext cx="9144000" cy="523220"/>
          </a:xfrm>
          <a:prstGeom prst="rect">
            <a:avLst/>
          </a:prstGeom>
          <a:noFill/>
        </p:spPr>
        <p:txBody>
          <a:bodyPr wrap="square" rtlCol="0">
            <a:spAutoFit/>
          </a:bodyPr>
          <a:lstStyle/>
          <a:p>
            <a:pPr algn="ctr"/>
            <a:r>
              <a:rPr lang="en-US" sz="2800" b="1" dirty="0" smtClean="0">
                <a:solidFill>
                  <a:srgbClr val="679B9A"/>
                </a:solidFill>
              </a:rPr>
              <a:t>Protect Storm Drain Inlets</a:t>
            </a:r>
            <a:endParaRPr lang="en-US" sz="2800" b="1" dirty="0">
              <a:solidFill>
                <a:srgbClr val="679B9A"/>
              </a:solidFill>
            </a:endParaRPr>
          </a:p>
        </p:txBody>
      </p:sp>
    </p:spTree>
    <p:extLst>
      <p:ext uri="{BB962C8B-B14F-4D97-AF65-F5344CB8AC3E}">
        <p14:creationId xmlns:p14="http://schemas.microsoft.com/office/powerpoint/2010/main" val="1198413636"/>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0" y="381000"/>
            <a:ext cx="9144000" cy="523220"/>
          </a:xfrm>
          <a:prstGeom prst="rect">
            <a:avLst/>
          </a:prstGeom>
          <a:noFill/>
        </p:spPr>
        <p:txBody>
          <a:bodyPr wrap="square" rtlCol="0">
            <a:spAutoFit/>
          </a:bodyPr>
          <a:lstStyle/>
          <a:p>
            <a:pPr algn="ctr"/>
            <a:r>
              <a:rPr lang="en-US" sz="2800" b="1" dirty="0" smtClean="0">
                <a:solidFill>
                  <a:srgbClr val="679B9A"/>
                </a:solidFill>
              </a:rPr>
              <a:t>Protect Storm Drain Outlets</a:t>
            </a:r>
            <a:endParaRPr lang="en-US" sz="2800" b="1" dirty="0">
              <a:solidFill>
                <a:srgbClr val="679B9A"/>
              </a:solidFill>
            </a:endParaRPr>
          </a:p>
        </p:txBody>
      </p:sp>
      <p:pic>
        <p:nvPicPr>
          <p:cNvPr id="4" name="Picture 3" descr="S:\WPLAN\T.E.A.M., Inc\DSCN2546.JPG"/>
          <p:cNvPicPr>
            <a:picLocks noChangeAspect="1" noChangeArrowheads="1"/>
          </p:cNvPicPr>
          <p:nvPr/>
        </p:nvPicPr>
        <p:blipFill>
          <a:blip r:embed="rId3" cstate="print"/>
          <a:srcRect/>
          <a:stretch>
            <a:fillRect/>
          </a:stretch>
        </p:blipFill>
        <p:spPr bwMode="auto">
          <a:xfrm>
            <a:off x="1219200" y="1066800"/>
            <a:ext cx="6246278" cy="4673865"/>
          </a:xfrm>
          <a:prstGeom prst="rect">
            <a:avLst/>
          </a:prstGeom>
          <a:noFill/>
        </p:spPr>
      </p:pic>
    </p:spTree>
    <p:extLst>
      <p:ext uri="{BB962C8B-B14F-4D97-AF65-F5344CB8AC3E}">
        <p14:creationId xmlns:p14="http://schemas.microsoft.com/office/powerpoint/2010/main" val="288086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0" y="381000"/>
            <a:ext cx="9144000" cy="954107"/>
          </a:xfrm>
          <a:prstGeom prst="rect">
            <a:avLst/>
          </a:prstGeom>
          <a:noFill/>
        </p:spPr>
        <p:txBody>
          <a:bodyPr wrap="square" rtlCol="0">
            <a:spAutoFit/>
          </a:bodyPr>
          <a:lstStyle/>
          <a:p>
            <a:pPr algn="ctr"/>
            <a:r>
              <a:rPr lang="en-US" sz="2800" b="1" dirty="0" smtClean="0">
                <a:solidFill>
                  <a:srgbClr val="679B9A"/>
                </a:solidFill>
              </a:rPr>
              <a:t>Establish Temporary Controls for the Protection of Post-Construction Stormwater Treatment Practices</a:t>
            </a:r>
            <a:endParaRPr lang="en-US" sz="2800" b="1" dirty="0">
              <a:solidFill>
                <a:srgbClr val="679B9A"/>
              </a:solidFill>
            </a:endParaRPr>
          </a:p>
        </p:txBody>
      </p:sp>
      <p:pic>
        <p:nvPicPr>
          <p:cNvPr id="5" name="Picture 5" descr="SBS Industrial Office Building - RIR100747 010"/>
          <p:cNvPicPr>
            <a:picLocks noChangeAspect="1" noChangeArrowheads="1"/>
          </p:cNvPicPr>
          <p:nvPr/>
        </p:nvPicPr>
        <p:blipFill>
          <a:blip r:embed="rId3" cstate="print"/>
          <a:srcRect/>
          <a:stretch>
            <a:fillRect/>
          </a:stretch>
        </p:blipFill>
        <p:spPr bwMode="auto">
          <a:xfrm>
            <a:off x="304800" y="1447800"/>
            <a:ext cx="4876800" cy="3649663"/>
          </a:xfrm>
          <a:prstGeom prst="rect">
            <a:avLst/>
          </a:prstGeom>
          <a:noFill/>
          <a:ln w="9525">
            <a:noFill/>
            <a:miter lim="800000"/>
            <a:headEnd/>
            <a:tailEnd/>
          </a:ln>
        </p:spPr>
      </p:pic>
      <p:pic>
        <p:nvPicPr>
          <p:cNvPr id="6" name="Picture 5" descr="H:\Projects\2006\6062 EAFish Ashers Path\photos\Bios-Sept 07\IMGP0984.JPG"/>
          <p:cNvPicPr>
            <a:picLocks noChangeAspect="1" noChangeArrowheads="1"/>
          </p:cNvPicPr>
          <p:nvPr/>
        </p:nvPicPr>
        <p:blipFill>
          <a:blip r:embed="rId4" cstate="print"/>
          <a:srcRect/>
          <a:stretch>
            <a:fillRect/>
          </a:stretch>
        </p:blipFill>
        <p:spPr>
          <a:xfrm>
            <a:off x="3886200" y="2895600"/>
            <a:ext cx="48895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765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33400" y="1524000"/>
            <a:ext cx="4378779" cy="4217399"/>
          </a:xfrm>
          <a:prstGeom prst="rect">
            <a:avLst/>
          </a:prstGeom>
          <a:noFill/>
          <a:ln w="9525">
            <a:noFill/>
            <a:miter lim="800000"/>
            <a:headEnd/>
            <a:tailEnd/>
          </a:ln>
        </p:spPr>
      </p:pic>
      <p:sp>
        <p:nvSpPr>
          <p:cNvPr id="6" name="TextBox 5"/>
          <p:cNvSpPr txBox="1"/>
          <p:nvPr/>
        </p:nvSpPr>
        <p:spPr>
          <a:xfrm>
            <a:off x="0" y="152400"/>
            <a:ext cx="9144000" cy="523220"/>
          </a:xfrm>
          <a:prstGeom prst="rect">
            <a:avLst/>
          </a:prstGeom>
          <a:noFill/>
        </p:spPr>
        <p:txBody>
          <a:bodyPr wrap="square" rtlCol="0">
            <a:spAutoFit/>
          </a:bodyPr>
          <a:lstStyle/>
          <a:p>
            <a:pPr algn="ctr"/>
            <a:r>
              <a:rPr lang="en-US" sz="2800" b="1" dirty="0" smtClean="0">
                <a:solidFill>
                  <a:srgbClr val="679B9A"/>
                </a:solidFill>
              </a:rPr>
              <a:t>Establish Perimeter Controls and Sediment Barriers</a:t>
            </a:r>
            <a:endParaRPr lang="en-US" sz="2800" b="1" dirty="0">
              <a:solidFill>
                <a:srgbClr val="679B9A"/>
              </a:solidFill>
            </a:endParaRPr>
          </a:p>
        </p:txBody>
      </p:sp>
      <p:pic>
        <p:nvPicPr>
          <p:cNvPr id="7" name="Picture 2"/>
          <p:cNvPicPr>
            <a:picLocks noChangeAspect="1" noChangeArrowheads="1"/>
          </p:cNvPicPr>
          <p:nvPr/>
        </p:nvPicPr>
        <p:blipFill>
          <a:blip r:embed="rId4" cstate="print"/>
          <a:srcRect/>
          <a:stretch>
            <a:fillRect/>
          </a:stretch>
        </p:blipFill>
        <p:spPr bwMode="auto">
          <a:xfrm>
            <a:off x="5257800" y="1143000"/>
            <a:ext cx="2743200" cy="2736185"/>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5257800" y="3962400"/>
            <a:ext cx="2743200" cy="2764631"/>
          </a:xfrm>
          <a:prstGeom prst="rect">
            <a:avLst/>
          </a:prstGeom>
          <a:noFill/>
          <a:ln w="9525">
            <a:noFill/>
            <a:miter lim="800000"/>
            <a:headEnd/>
            <a:tailEnd/>
          </a:ln>
        </p:spPr>
      </p:pic>
    </p:spTree>
    <p:extLst>
      <p:ext uri="{BB962C8B-B14F-4D97-AF65-F5344CB8AC3E}">
        <p14:creationId xmlns:p14="http://schemas.microsoft.com/office/powerpoint/2010/main" val="3706585024"/>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381000"/>
            <a:ext cx="9144000" cy="523220"/>
          </a:xfrm>
          <a:prstGeom prst="rect">
            <a:avLst/>
          </a:prstGeom>
          <a:noFill/>
        </p:spPr>
        <p:txBody>
          <a:bodyPr wrap="square" rtlCol="0">
            <a:spAutoFit/>
          </a:bodyPr>
          <a:lstStyle/>
          <a:p>
            <a:pPr algn="ctr"/>
            <a:r>
              <a:rPr lang="en-US" sz="2800" b="1" dirty="0" smtClean="0">
                <a:solidFill>
                  <a:srgbClr val="679B9A"/>
                </a:solidFill>
              </a:rPr>
              <a:t>Divert or Manage Run-on from Up-gradient Areas</a:t>
            </a:r>
            <a:endParaRPr lang="en-US" sz="2800" b="1" dirty="0">
              <a:solidFill>
                <a:srgbClr val="679B9A"/>
              </a:solidFill>
            </a:endParaRPr>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1676400" y="990600"/>
            <a:ext cx="5736662" cy="5457899"/>
          </a:xfrm>
          <a:prstGeom prst="rect">
            <a:avLst/>
          </a:prstGeom>
          <a:noFill/>
          <a:ln w="9525">
            <a:noFill/>
            <a:miter lim="800000"/>
            <a:headEnd/>
            <a:tailEnd/>
          </a:ln>
        </p:spPr>
      </p:pic>
      <p:sp>
        <p:nvSpPr>
          <p:cNvPr id="5" name="TextBox 4"/>
          <p:cNvSpPr txBox="1"/>
          <p:nvPr/>
        </p:nvSpPr>
        <p:spPr>
          <a:xfrm>
            <a:off x="1676400" y="6581001"/>
            <a:ext cx="5715000" cy="276999"/>
          </a:xfrm>
          <a:prstGeom prst="rect">
            <a:avLst/>
          </a:prstGeom>
          <a:noFill/>
        </p:spPr>
        <p:txBody>
          <a:bodyPr wrap="square" rtlCol="0">
            <a:spAutoFit/>
          </a:bodyPr>
          <a:lstStyle/>
          <a:p>
            <a:pPr algn="ctr"/>
            <a:r>
              <a:rPr lang="en-US" sz="1200" b="1" dirty="0" smtClean="0">
                <a:solidFill>
                  <a:srgbClr val="679B9A"/>
                </a:solidFill>
              </a:rPr>
              <a:t>Source: USEPA-833-R-06-004 May 2007</a:t>
            </a:r>
            <a:endParaRPr lang="en-US" sz="1200" b="1" dirty="0">
              <a:solidFill>
                <a:srgbClr val="679B9A"/>
              </a:solidFill>
            </a:endParaRPr>
          </a:p>
        </p:txBody>
      </p:sp>
    </p:spTree>
    <p:extLst>
      <p:ext uri="{BB962C8B-B14F-4D97-AF65-F5344CB8AC3E}">
        <p14:creationId xmlns:p14="http://schemas.microsoft.com/office/powerpoint/2010/main" val="106712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457200"/>
            <a:ext cx="9144000" cy="954107"/>
          </a:xfrm>
          <a:prstGeom prst="rect">
            <a:avLst/>
          </a:prstGeom>
          <a:noFill/>
        </p:spPr>
        <p:txBody>
          <a:bodyPr wrap="square" rtlCol="0">
            <a:spAutoFit/>
          </a:bodyPr>
          <a:lstStyle/>
          <a:p>
            <a:pPr algn="ctr"/>
            <a:r>
              <a:rPr lang="en-US" sz="2800" b="1" dirty="0" smtClean="0">
                <a:solidFill>
                  <a:srgbClr val="679B9A"/>
                </a:solidFill>
              </a:rPr>
              <a:t>Properly Design Construction Stormwater Conveyance Channels</a:t>
            </a:r>
            <a:endParaRPr lang="en-US" sz="2800" b="1" dirty="0">
              <a:solidFill>
                <a:srgbClr val="679B9A"/>
              </a:solidFill>
            </a:endParaRPr>
          </a:p>
        </p:txBody>
      </p:sp>
      <p:pic>
        <p:nvPicPr>
          <p:cNvPr id="7" name="Content Placeholder 9" descr="georidge series"/>
          <p:cNvPicPr>
            <a:picLocks noChangeAspect="1" noChangeArrowheads="1"/>
          </p:cNvPicPr>
          <p:nvPr/>
        </p:nvPicPr>
        <p:blipFill>
          <a:blip r:embed="rId3" cstate="print"/>
          <a:srcRect r="1750" b="14635"/>
          <a:stretch>
            <a:fillRect/>
          </a:stretch>
        </p:blipFill>
        <p:spPr bwMode="auto">
          <a:xfrm>
            <a:off x="1303867" y="1600200"/>
            <a:ext cx="6565873" cy="3429000"/>
          </a:xfrm>
          <a:prstGeom prst="rect">
            <a:avLst/>
          </a:prstGeom>
          <a:noFill/>
          <a:ln w="9525">
            <a:noFill/>
            <a:miter lim="800000"/>
            <a:headEnd/>
            <a:tailEnd/>
          </a:ln>
          <a:effectLst/>
        </p:spPr>
      </p:pic>
      <p:sp>
        <p:nvSpPr>
          <p:cNvPr id="2" name="Rectangle 1"/>
          <p:cNvSpPr/>
          <p:nvPr/>
        </p:nvSpPr>
        <p:spPr>
          <a:xfrm>
            <a:off x="1303866" y="5181600"/>
            <a:ext cx="6565873" cy="646331"/>
          </a:xfrm>
          <a:prstGeom prst="rect">
            <a:avLst/>
          </a:prstGeom>
        </p:spPr>
        <p:txBody>
          <a:bodyPr wrap="square">
            <a:spAutoFit/>
          </a:bodyPr>
          <a:lstStyle/>
          <a:p>
            <a:pPr algn="ctr"/>
            <a:r>
              <a:rPr lang="en-US" b="1" dirty="0">
                <a:solidFill>
                  <a:schemeClr val="tx2"/>
                </a:solidFill>
              </a:rPr>
              <a:t>Temporary</a:t>
            </a:r>
            <a:r>
              <a:rPr lang="en-US" b="1" dirty="0">
                <a:solidFill>
                  <a:srgbClr val="FF0000"/>
                </a:solidFill>
              </a:rPr>
              <a:t> </a:t>
            </a:r>
            <a:r>
              <a:rPr lang="en-US" b="1" dirty="0">
                <a:solidFill>
                  <a:schemeClr val="tx2"/>
                </a:solidFill>
              </a:rPr>
              <a:t>Conveyance</a:t>
            </a:r>
            <a:r>
              <a:rPr lang="en-US" b="1" dirty="0">
                <a:solidFill>
                  <a:srgbClr val="FF0000"/>
                </a:solidFill>
              </a:rPr>
              <a:t> </a:t>
            </a:r>
            <a:r>
              <a:rPr lang="en-US" b="1" dirty="0">
                <a:solidFill>
                  <a:schemeClr val="tx2"/>
                </a:solidFill>
              </a:rPr>
              <a:t>Channels</a:t>
            </a:r>
            <a:r>
              <a:rPr lang="en-US" b="1" dirty="0">
                <a:solidFill>
                  <a:srgbClr val="FF0000"/>
                </a:solidFill>
              </a:rPr>
              <a:t> </a:t>
            </a:r>
            <a:r>
              <a:rPr lang="en-US" b="1" dirty="0">
                <a:solidFill>
                  <a:schemeClr val="tx2"/>
                </a:solidFill>
              </a:rPr>
              <a:t>must</a:t>
            </a:r>
            <a:r>
              <a:rPr lang="en-US" b="1" dirty="0">
                <a:solidFill>
                  <a:srgbClr val="FF0000"/>
                </a:solidFill>
              </a:rPr>
              <a:t> </a:t>
            </a:r>
            <a:r>
              <a:rPr lang="en-US" b="1" dirty="0">
                <a:solidFill>
                  <a:schemeClr val="tx2"/>
                </a:solidFill>
              </a:rPr>
              <a:t>be</a:t>
            </a:r>
            <a:r>
              <a:rPr lang="en-US" b="1" dirty="0">
                <a:solidFill>
                  <a:srgbClr val="FF0000"/>
                </a:solidFill>
              </a:rPr>
              <a:t> </a:t>
            </a:r>
            <a:r>
              <a:rPr lang="en-US" b="1" dirty="0">
                <a:solidFill>
                  <a:schemeClr val="tx2"/>
                </a:solidFill>
              </a:rPr>
              <a:t>designed</a:t>
            </a:r>
            <a:r>
              <a:rPr lang="en-US" b="1" dirty="0">
                <a:solidFill>
                  <a:srgbClr val="FF0000"/>
                </a:solidFill>
              </a:rPr>
              <a:t> </a:t>
            </a:r>
            <a:r>
              <a:rPr lang="en-US" b="1" dirty="0">
                <a:solidFill>
                  <a:schemeClr val="tx2"/>
                </a:solidFill>
              </a:rPr>
              <a:t>to</a:t>
            </a:r>
            <a:r>
              <a:rPr lang="en-US" b="1" dirty="0">
                <a:solidFill>
                  <a:srgbClr val="FF0000"/>
                </a:solidFill>
              </a:rPr>
              <a:t> </a:t>
            </a:r>
            <a:r>
              <a:rPr lang="en-US" b="1" dirty="0">
                <a:solidFill>
                  <a:schemeClr val="tx2"/>
                </a:solidFill>
              </a:rPr>
              <a:t>handle</a:t>
            </a:r>
            <a:r>
              <a:rPr lang="en-US" b="1" dirty="0">
                <a:solidFill>
                  <a:srgbClr val="FF0000"/>
                </a:solidFill>
              </a:rPr>
              <a:t> </a:t>
            </a:r>
            <a:r>
              <a:rPr lang="en-US" b="1" dirty="0">
                <a:solidFill>
                  <a:schemeClr val="tx2"/>
                </a:solidFill>
              </a:rPr>
              <a:t>the</a:t>
            </a:r>
            <a:r>
              <a:rPr lang="en-US" b="1" dirty="0">
                <a:solidFill>
                  <a:srgbClr val="FF0000"/>
                </a:solidFill>
              </a:rPr>
              <a:t> </a:t>
            </a:r>
            <a:r>
              <a:rPr lang="en-US" b="1" dirty="0">
                <a:solidFill>
                  <a:schemeClr val="tx2"/>
                </a:solidFill>
              </a:rPr>
              <a:t>10</a:t>
            </a:r>
            <a:r>
              <a:rPr lang="en-US" b="1" dirty="0">
                <a:solidFill>
                  <a:srgbClr val="FF0000"/>
                </a:solidFill>
              </a:rPr>
              <a:t> </a:t>
            </a:r>
            <a:r>
              <a:rPr lang="en-US" b="1" dirty="0">
                <a:solidFill>
                  <a:schemeClr val="tx2"/>
                </a:solidFill>
              </a:rPr>
              <a:t>Year, 24</a:t>
            </a:r>
            <a:r>
              <a:rPr lang="en-US" b="1" dirty="0">
                <a:solidFill>
                  <a:srgbClr val="FF0000"/>
                </a:solidFill>
              </a:rPr>
              <a:t> </a:t>
            </a:r>
            <a:r>
              <a:rPr lang="en-US" b="1" dirty="0">
                <a:solidFill>
                  <a:schemeClr val="tx2"/>
                </a:solidFill>
              </a:rPr>
              <a:t>Hour Type</a:t>
            </a:r>
            <a:r>
              <a:rPr lang="en-US" b="1" dirty="0">
                <a:solidFill>
                  <a:srgbClr val="FF0000"/>
                </a:solidFill>
              </a:rPr>
              <a:t> </a:t>
            </a:r>
            <a:r>
              <a:rPr lang="en-US" b="1" dirty="0">
                <a:solidFill>
                  <a:schemeClr val="tx2"/>
                </a:solidFill>
              </a:rPr>
              <a:t>III</a:t>
            </a:r>
            <a:r>
              <a:rPr lang="en-US" b="1" dirty="0">
                <a:solidFill>
                  <a:srgbClr val="FF0000"/>
                </a:solidFill>
              </a:rPr>
              <a:t> </a:t>
            </a:r>
            <a:r>
              <a:rPr lang="en-US" b="1" dirty="0">
                <a:solidFill>
                  <a:schemeClr val="tx2"/>
                </a:solidFill>
              </a:rPr>
              <a:t>Design</a:t>
            </a:r>
            <a:r>
              <a:rPr lang="en-US" b="1" dirty="0">
                <a:solidFill>
                  <a:srgbClr val="FF0000"/>
                </a:solidFill>
              </a:rPr>
              <a:t> </a:t>
            </a:r>
            <a:r>
              <a:rPr lang="en-US" b="1" dirty="0">
                <a:solidFill>
                  <a:schemeClr val="tx2"/>
                </a:solidFill>
              </a:rPr>
              <a:t>Storm</a:t>
            </a:r>
            <a:endParaRPr lang="en-US" dirty="0"/>
          </a:p>
        </p:txBody>
      </p:sp>
    </p:spTree>
    <p:extLst>
      <p:ext uri="{BB962C8B-B14F-4D97-AF65-F5344CB8AC3E}">
        <p14:creationId xmlns:p14="http://schemas.microsoft.com/office/powerpoint/2010/main" val="253098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644" y="457200"/>
            <a:ext cx="9144000" cy="523220"/>
          </a:xfrm>
          <a:prstGeom prst="rect">
            <a:avLst/>
          </a:prstGeom>
          <a:noFill/>
        </p:spPr>
        <p:txBody>
          <a:bodyPr wrap="square" rtlCol="0">
            <a:spAutoFit/>
          </a:bodyPr>
          <a:lstStyle/>
          <a:p>
            <a:pPr algn="ctr"/>
            <a:r>
              <a:rPr lang="en-US" sz="2800" b="1" dirty="0" smtClean="0">
                <a:solidFill>
                  <a:srgbClr val="679B9A"/>
                </a:solidFill>
              </a:rPr>
              <a:t>Retain Sediment Onsite</a:t>
            </a:r>
            <a:endParaRPr lang="en-US" sz="2800" b="1" dirty="0">
              <a:solidFill>
                <a:srgbClr val="679B9A"/>
              </a:solidFill>
            </a:endParaRPr>
          </a:p>
        </p:txBody>
      </p:sp>
      <p:pic>
        <p:nvPicPr>
          <p:cNvPr id="5" name="Picture 3"/>
          <p:cNvPicPr>
            <a:picLocks noChangeAspect="1" noChangeArrowheads="1"/>
          </p:cNvPicPr>
          <p:nvPr/>
        </p:nvPicPr>
        <p:blipFill>
          <a:blip r:embed="rId3" cstate="print"/>
          <a:srcRect/>
          <a:stretch>
            <a:fillRect/>
          </a:stretch>
        </p:blipFill>
        <p:spPr bwMode="auto">
          <a:xfrm>
            <a:off x="4701822" y="1371600"/>
            <a:ext cx="4165600" cy="31242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r="2499" b="20000"/>
          <a:stretch>
            <a:fillRect/>
          </a:stretch>
        </p:blipFill>
        <p:spPr bwMode="auto">
          <a:xfrm>
            <a:off x="206022" y="1371600"/>
            <a:ext cx="4394096" cy="3124200"/>
          </a:xfrm>
          <a:prstGeom prst="rect">
            <a:avLst/>
          </a:prstGeom>
          <a:noFill/>
          <a:ln w="9525">
            <a:noFill/>
            <a:miter lim="800000"/>
            <a:headEnd/>
            <a:tailEnd/>
          </a:ln>
        </p:spPr>
      </p:pic>
      <p:sp>
        <p:nvSpPr>
          <p:cNvPr id="9" name="TextBox 10"/>
          <p:cNvSpPr txBox="1">
            <a:spLocks noChangeArrowheads="1"/>
          </p:cNvSpPr>
          <p:nvPr/>
        </p:nvSpPr>
        <p:spPr bwMode="auto">
          <a:xfrm>
            <a:off x="5387622" y="1447800"/>
            <a:ext cx="3048000" cy="346075"/>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1600" dirty="0">
                <a:solidFill>
                  <a:srgbClr val="679B9A"/>
                </a:solidFill>
              </a:rPr>
              <a:t>Temporary Sediment </a:t>
            </a:r>
            <a:r>
              <a:rPr lang="en-US" sz="1600" dirty="0" smtClean="0">
                <a:solidFill>
                  <a:srgbClr val="679B9A"/>
                </a:solidFill>
              </a:rPr>
              <a:t>Basin</a:t>
            </a:r>
            <a:endParaRPr lang="en-US" sz="1600" dirty="0">
              <a:solidFill>
                <a:srgbClr val="679B9A"/>
              </a:solidFill>
            </a:endParaRPr>
          </a:p>
        </p:txBody>
      </p:sp>
      <p:sp>
        <p:nvSpPr>
          <p:cNvPr id="10" name="TextBox 11"/>
          <p:cNvSpPr txBox="1">
            <a:spLocks noChangeArrowheads="1"/>
          </p:cNvSpPr>
          <p:nvPr/>
        </p:nvSpPr>
        <p:spPr bwMode="auto">
          <a:xfrm>
            <a:off x="1120422" y="1447800"/>
            <a:ext cx="2743200" cy="346075"/>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1600" dirty="0">
                <a:solidFill>
                  <a:srgbClr val="679B9A"/>
                </a:solidFill>
              </a:rPr>
              <a:t>Temporary Sediment </a:t>
            </a:r>
            <a:r>
              <a:rPr lang="en-US" sz="1600" dirty="0" smtClean="0">
                <a:solidFill>
                  <a:srgbClr val="679B9A"/>
                </a:solidFill>
              </a:rPr>
              <a:t>Trap</a:t>
            </a:r>
            <a:endParaRPr lang="en-US" sz="1600" dirty="0">
              <a:solidFill>
                <a:srgbClr val="679B9A"/>
              </a:solidFill>
            </a:endParaRPr>
          </a:p>
        </p:txBody>
      </p:sp>
      <p:sp>
        <p:nvSpPr>
          <p:cNvPr id="2" name="Rectangle 1"/>
          <p:cNvSpPr/>
          <p:nvPr/>
        </p:nvSpPr>
        <p:spPr>
          <a:xfrm>
            <a:off x="206022" y="4500124"/>
            <a:ext cx="4365978" cy="1323439"/>
          </a:xfrm>
          <a:prstGeom prst="rect">
            <a:avLst/>
          </a:prstGeom>
        </p:spPr>
        <p:txBody>
          <a:bodyPr wrap="square">
            <a:spAutoFit/>
          </a:bodyPr>
          <a:lstStyle/>
          <a:p>
            <a:pPr lvl="1" algn="ctr"/>
            <a:r>
              <a:rPr lang="en-US" sz="2000" b="1" dirty="0">
                <a:solidFill>
                  <a:schemeClr val="tx2"/>
                </a:solidFill>
              </a:rPr>
              <a:t>Sediment Traps are Mandatory for Common Drainage Locations Where 1-5 Acres of Land Will Be Disturbed</a:t>
            </a:r>
          </a:p>
        </p:txBody>
      </p:sp>
      <p:sp>
        <p:nvSpPr>
          <p:cNvPr id="12" name="Rectangle 11"/>
          <p:cNvSpPr/>
          <p:nvPr/>
        </p:nvSpPr>
        <p:spPr>
          <a:xfrm>
            <a:off x="4701822" y="4500124"/>
            <a:ext cx="4165600" cy="1631216"/>
          </a:xfrm>
          <a:prstGeom prst="rect">
            <a:avLst/>
          </a:prstGeom>
        </p:spPr>
        <p:txBody>
          <a:bodyPr wrap="square">
            <a:spAutoFit/>
          </a:bodyPr>
          <a:lstStyle/>
          <a:p>
            <a:pPr lvl="1" algn="ctr"/>
            <a:r>
              <a:rPr lang="en-US" sz="2000" b="1" dirty="0">
                <a:solidFill>
                  <a:schemeClr val="tx2"/>
                </a:solidFill>
              </a:rPr>
              <a:t>Sediment </a:t>
            </a:r>
            <a:r>
              <a:rPr lang="en-US" sz="2000" b="1" dirty="0" smtClean="0">
                <a:solidFill>
                  <a:schemeClr val="tx2"/>
                </a:solidFill>
              </a:rPr>
              <a:t>Basins </a:t>
            </a:r>
            <a:r>
              <a:rPr lang="en-US" sz="2000" b="1" dirty="0">
                <a:solidFill>
                  <a:schemeClr val="tx2"/>
                </a:solidFill>
              </a:rPr>
              <a:t>are Mandatory for Common Drainage Locations Where </a:t>
            </a:r>
            <a:r>
              <a:rPr lang="en-US" sz="2000" b="1" dirty="0" smtClean="0">
                <a:solidFill>
                  <a:schemeClr val="tx2"/>
                </a:solidFill>
              </a:rPr>
              <a:t>&gt;5 </a:t>
            </a:r>
            <a:r>
              <a:rPr lang="en-US" sz="2000" b="1" dirty="0">
                <a:solidFill>
                  <a:schemeClr val="tx2"/>
                </a:solidFill>
              </a:rPr>
              <a:t>Acres of Land Will Be Disturbed</a:t>
            </a:r>
          </a:p>
        </p:txBody>
      </p:sp>
    </p:spTree>
    <p:extLst>
      <p:ext uri="{BB962C8B-B14F-4D97-AF65-F5344CB8AC3E}">
        <p14:creationId xmlns:p14="http://schemas.microsoft.com/office/powerpoint/2010/main" val="71103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9144000" cy="954107"/>
          </a:xfrm>
          <a:prstGeom prst="rect">
            <a:avLst/>
          </a:prstGeom>
          <a:noFill/>
        </p:spPr>
        <p:txBody>
          <a:bodyPr wrap="square" rtlCol="0">
            <a:spAutoFit/>
          </a:bodyPr>
          <a:lstStyle/>
          <a:p>
            <a:pPr algn="ctr"/>
            <a:r>
              <a:rPr lang="en-US" sz="2800" b="1" dirty="0" smtClean="0">
                <a:solidFill>
                  <a:schemeClr val="tx2"/>
                </a:solidFill>
                <a:ea typeface="+mj-ea"/>
                <a:cs typeface="+mj-cs"/>
              </a:rPr>
              <a:t>Control Temporary Increases in Stormwater Velocity, Volume, and Peak Flows</a:t>
            </a:r>
            <a:endParaRPr lang="en-US" sz="28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244" y="1523856"/>
            <a:ext cx="5071467" cy="4134700"/>
          </a:xfrm>
          <a:prstGeom prst="rect">
            <a:avLst/>
          </a:prstGeom>
        </p:spPr>
      </p:pic>
      <p:sp>
        <p:nvSpPr>
          <p:cNvPr id="4" name="TextBox 3"/>
          <p:cNvSpPr txBox="1"/>
          <p:nvPr/>
        </p:nvSpPr>
        <p:spPr>
          <a:xfrm>
            <a:off x="183444" y="1600200"/>
            <a:ext cx="3733800" cy="4038600"/>
          </a:xfrm>
          <a:prstGeom prst="rect">
            <a:avLst/>
          </a:prstGeom>
          <a:solidFill>
            <a:schemeClr val="bg1"/>
          </a:solidFill>
          <a:ln>
            <a:noFill/>
          </a:ln>
        </p:spPr>
        <p:txBody>
          <a:bodyPr wrap="square" rtlCol="0" anchor="t" anchorCtr="0">
            <a:noAutofit/>
          </a:bodyPr>
          <a:lstStyle/>
          <a:p>
            <a:r>
              <a:rPr lang="en-US" b="1" u="sng" dirty="0" smtClean="0">
                <a:solidFill>
                  <a:schemeClr val="bg2"/>
                </a:solidFill>
                <a:ea typeface="+mj-ea"/>
                <a:cs typeface="+mj-cs"/>
              </a:rPr>
              <a:t>Goal</a:t>
            </a:r>
            <a:r>
              <a:rPr lang="en-US" dirty="0" smtClean="0">
                <a:solidFill>
                  <a:schemeClr val="bg2"/>
                </a:solidFill>
                <a:ea typeface="+mj-ea"/>
                <a:cs typeface="+mj-cs"/>
              </a:rPr>
              <a:t>: Protect Downstream Receiving Waters, Conveyances, and Drainage Systems During </a:t>
            </a:r>
            <a:r>
              <a:rPr lang="en-US" dirty="0">
                <a:solidFill>
                  <a:schemeClr val="bg2"/>
                </a:solidFill>
                <a:ea typeface="+mj-ea"/>
                <a:cs typeface="+mj-cs"/>
              </a:rPr>
              <a:t>C</a:t>
            </a:r>
            <a:r>
              <a:rPr lang="en-US" dirty="0" smtClean="0">
                <a:solidFill>
                  <a:schemeClr val="bg2"/>
                </a:solidFill>
                <a:ea typeface="+mj-ea"/>
                <a:cs typeface="+mj-cs"/>
              </a:rPr>
              <a:t>onstruction.</a:t>
            </a:r>
          </a:p>
          <a:p>
            <a:endParaRPr lang="en-US" dirty="0" smtClean="0">
              <a:solidFill>
                <a:schemeClr val="bg2"/>
              </a:solidFill>
              <a:ea typeface="+mj-ea"/>
              <a:cs typeface="+mj-cs"/>
            </a:endParaRPr>
          </a:p>
          <a:p>
            <a:pPr marL="285750" indent="-285750">
              <a:buFont typeface="Arial" panose="020B0604020202020204" pitchFamily="34" charset="0"/>
              <a:buChar char="•"/>
            </a:pPr>
            <a:r>
              <a:rPr lang="en-US" dirty="0">
                <a:solidFill>
                  <a:schemeClr val="bg2"/>
                </a:solidFill>
              </a:rPr>
              <a:t>In most cases the combination of all other performance criteria will be adequate</a:t>
            </a:r>
            <a:r>
              <a:rPr lang="en-US" dirty="0" smtClean="0">
                <a:solidFill>
                  <a:schemeClr val="bg2"/>
                </a:solidFill>
              </a:rPr>
              <a:t>.</a:t>
            </a:r>
          </a:p>
          <a:p>
            <a:pPr marL="285750" indent="-285750">
              <a:buFont typeface="Arial" panose="020B0604020202020204" pitchFamily="34" charset="0"/>
              <a:buChar char="•"/>
            </a:pPr>
            <a:endParaRPr lang="en-US" dirty="0" smtClean="0">
              <a:solidFill>
                <a:schemeClr val="bg2"/>
              </a:solidFill>
            </a:endParaRPr>
          </a:p>
          <a:p>
            <a:pPr marL="285750" indent="-285750">
              <a:buFont typeface="Arial" panose="020B0604020202020204" pitchFamily="34" charset="0"/>
              <a:buChar char="•"/>
            </a:pPr>
            <a:r>
              <a:rPr lang="en-US" dirty="0">
                <a:solidFill>
                  <a:schemeClr val="bg2"/>
                </a:solidFill>
              </a:rPr>
              <a:t>SESC Plan Preparer must evaluate the need for additional velocity, peak, and volume controls.</a:t>
            </a:r>
          </a:p>
          <a:p>
            <a:endParaRPr lang="en-US" dirty="0">
              <a:solidFill>
                <a:schemeClr val="bg2"/>
              </a:solidFill>
            </a:endParaRPr>
          </a:p>
          <a:p>
            <a:endParaRPr lang="en-US" dirty="0" smtClean="0">
              <a:solidFill>
                <a:schemeClr val="bg2"/>
              </a:solidFill>
              <a:ea typeface="+mj-ea"/>
              <a:cs typeface="+mj-cs"/>
            </a:endParaRPr>
          </a:p>
          <a:p>
            <a:endParaRPr lang="en-US" dirty="0">
              <a:solidFill>
                <a:schemeClr val="bg2"/>
              </a:solidFill>
              <a:ea typeface="+mj-ea"/>
              <a:cs typeface="+mj-cs"/>
            </a:endParaRPr>
          </a:p>
          <a:p>
            <a:r>
              <a:rPr lang="en-US" dirty="0" smtClean="0">
                <a:solidFill>
                  <a:schemeClr val="bg2"/>
                </a:solidFill>
                <a:ea typeface="+mj-ea"/>
                <a:cs typeface="+mj-cs"/>
              </a:rPr>
              <a:t> </a:t>
            </a:r>
          </a:p>
        </p:txBody>
      </p:sp>
    </p:spTree>
    <p:extLst>
      <p:ext uri="{BB962C8B-B14F-4D97-AF65-F5344CB8AC3E}">
        <p14:creationId xmlns:p14="http://schemas.microsoft.com/office/powerpoint/2010/main" val="197826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5" name="Picture 3"/>
          <p:cNvPicPr>
            <a:picLocks noChangeAspect="1" noChangeArrowheads="1"/>
          </p:cNvPicPr>
          <p:nvPr/>
        </p:nvPicPr>
        <p:blipFill>
          <a:blip r:embed="rId3" cstate="print"/>
          <a:srcRect/>
          <a:stretch>
            <a:fillRect/>
          </a:stretch>
        </p:blipFill>
        <p:spPr bwMode="auto">
          <a:xfrm>
            <a:off x="6019800" y="2667000"/>
            <a:ext cx="2743200" cy="2057400"/>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l="5736" t="9679" r="6332" b="9679"/>
          <a:stretch>
            <a:fillRect/>
          </a:stretch>
        </p:blipFill>
        <p:spPr bwMode="auto">
          <a:xfrm>
            <a:off x="381000" y="2819400"/>
            <a:ext cx="3224120" cy="1752599"/>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3810000" y="2590800"/>
            <a:ext cx="2057400" cy="2078394"/>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76200" y="4754187"/>
            <a:ext cx="2514600" cy="2004056"/>
          </a:xfrm>
          <a:prstGeom prst="rect">
            <a:avLst/>
          </a:prstGeom>
          <a:noFill/>
          <a:ln w="9525">
            <a:noFill/>
            <a:miter lim="800000"/>
            <a:headEnd/>
            <a:tailEnd/>
          </a:ln>
        </p:spPr>
      </p:pic>
      <p:pic>
        <p:nvPicPr>
          <p:cNvPr id="10" name="Picture 2" descr="092311 Inspection Pictures 010"/>
          <p:cNvPicPr>
            <a:picLocks noChangeAspect="1" noChangeArrowheads="1"/>
          </p:cNvPicPr>
          <p:nvPr/>
        </p:nvPicPr>
        <p:blipFill>
          <a:blip r:embed="rId7" cstate="print"/>
          <a:srcRect/>
          <a:stretch>
            <a:fillRect/>
          </a:stretch>
        </p:blipFill>
        <p:spPr bwMode="auto">
          <a:xfrm>
            <a:off x="2895600" y="4743146"/>
            <a:ext cx="2667000" cy="1996704"/>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5641559" y="4800600"/>
            <a:ext cx="3197641" cy="1920322"/>
          </a:xfrm>
          <a:prstGeom prst="rect">
            <a:avLst/>
          </a:prstGeom>
          <a:noFill/>
          <a:ln w="9525">
            <a:noFill/>
            <a:miter lim="800000"/>
            <a:headEnd/>
            <a:tailEnd/>
          </a:ln>
        </p:spPr>
      </p:pic>
      <p:pic>
        <p:nvPicPr>
          <p:cNvPr id="12" name="Picture 2"/>
          <p:cNvPicPr>
            <a:picLocks noChangeAspect="1" noChangeArrowheads="1"/>
          </p:cNvPicPr>
          <p:nvPr/>
        </p:nvPicPr>
        <p:blipFill>
          <a:blip r:embed="rId9" cstate="print"/>
          <a:srcRect/>
          <a:stretch>
            <a:fillRect/>
          </a:stretch>
        </p:blipFill>
        <p:spPr bwMode="auto">
          <a:xfrm>
            <a:off x="6248400" y="533400"/>
            <a:ext cx="2514600" cy="1934596"/>
          </a:xfrm>
          <a:prstGeom prst="rect">
            <a:avLst/>
          </a:prstGeom>
          <a:noFill/>
          <a:ln w="9525">
            <a:noFill/>
            <a:miter lim="800000"/>
            <a:headEnd/>
            <a:tailEnd/>
          </a:ln>
        </p:spPr>
      </p:pic>
      <p:pic>
        <p:nvPicPr>
          <p:cNvPr id="13" name="Picture 3" descr="P9270012.JPG"/>
          <p:cNvPicPr>
            <a:picLocks noChangeAspect="1"/>
          </p:cNvPicPr>
          <p:nvPr/>
        </p:nvPicPr>
        <p:blipFill>
          <a:blip r:embed="rId10" cstate="print"/>
          <a:srcRect/>
          <a:stretch>
            <a:fillRect/>
          </a:stretch>
        </p:blipFill>
        <p:spPr bwMode="auto">
          <a:xfrm>
            <a:off x="3657600" y="609600"/>
            <a:ext cx="2438400" cy="1828800"/>
          </a:xfrm>
          <a:prstGeom prst="rect">
            <a:avLst/>
          </a:prstGeom>
          <a:noFill/>
          <a:ln w="9525">
            <a:noFill/>
            <a:miter lim="800000"/>
            <a:headEnd/>
            <a:tailEnd/>
          </a:ln>
        </p:spPr>
      </p:pic>
      <p:pic>
        <p:nvPicPr>
          <p:cNvPr id="14" name="Picture 3" descr="07-0236-7.JPG"/>
          <p:cNvPicPr>
            <a:picLocks noChangeAspect="1"/>
          </p:cNvPicPr>
          <p:nvPr/>
        </p:nvPicPr>
        <p:blipFill>
          <a:blip r:embed="rId11" cstate="print"/>
          <a:srcRect/>
          <a:stretch>
            <a:fillRect/>
          </a:stretch>
        </p:blipFill>
        <p:spPr bwMode="auto">
          <a:xfrm>
            <a:off x="685800" y="990600"/>
            <a:ext cx="2362200" cy="1767226"/>
          </a:xfrm>
          <a:prstGeom prst="rect">
            <a:avLst/>
          </a:prstGeom>
          <a:noFill/>
          <a:ln w="9525">
            <a:noFill/>
            <a:miter lim="800000"/>
            <a:headEnd/>
            <a:tailEnd/>
          </a:ln>
        </p:spPr>
      </p:pic>
      <p:sp>
        <p:nvSpPr>
          <p:cNvPr id="15" name="TextBox 14"/>
          <p:cNvSpPr txBox="1"/>
          <p:nvPr/>
        </p:nvSpPr>
        <p:spPr>
          <a:xfrm>
            <a:off x="0" y="0"/>
            <a:ext cx="9144000" cy="954107"/>
          </a:xfrm>
          <a:prstGeom prst="rect">
            <a:avLst/>
          </a:prstGeom>
          <a:noFill/>
        </p:spPr>
        <p:txBody>
          <a:bodyPr wrap="square" rtlCol="0">
            <a:spAutoFit/>
          </a:bodyPr>
          <a:lstStyle/>
          <a:p>
            <a:r>
              <a:rPr lang="en-US" sz="2800" b="1" dirty="0" smtClean="0">
                <a:solidFill>
                  <a:srgbClr val="679B9A"/>
                </a:solidFill>
              </a:rPr>
              <a:t>Construction Activity Pollution Prevention Control Measures</a:t>
            </a:r>
            <a:endParaRPr lang="en-US" sz="2800" b="1" dirty="0">
              <a:solidFill>
                <a:srgbClr val="679B9A"/>
              </a:solidFill>
            </a:endParaRPr>
          </a:p>
        </p:txBody>
      </p:sp>
    </p:spTree>
    <p:extLst>
      <p:ext uri="{BB962C8B-B14F-4D97-AF65-F5344CB8AC3E}">
        <p14:creationId xmlns:p14="http://schemas.microsoft.com/office/powerpoint/2010/main" val="1067432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82580"/>
            <a:ext cx="8229600" cy="1139825"/>
          </a:xfrm>
        </p:spPr>
        <p:txBody>
          <a:bodyPr/>
          <a:lstStyle/>
          <a:p>
            <a:pPr eaLnBrk="1" hangingPunct="1"/>
            <a:r>
              <a:rPr lang="en-US" sz="3600" kern="1200" dirty="0">
                <a:solidFill>
                  <a:srgbClr val="679B9A"/>
                </a:solidFill>
                <a:effectLst/>
                <a:latin typeface="+mn-lt"/>
                <a:ea typeface="+mn-ea"/>
                <a:cs typeface="Arial" charset="0"/>
              </a:rPr>
              <a:t>Who</a:t>
            </a:r>
            <a:r>
              <a:rPr lang="en-US" sz="4000" b="1" dirty="0" smtClean="0">
                <a:solidFill>
                  <a:srgbClr val="002060"/>
                </a:solidFill>
                <a:effectLst/>
              </a:rPr>
              <a:t> </a:t>
            </a:r>
            <a:r>
              <a:rPr lang="en-US" sz="3600" kern="1200" dirty="0">
                <a:solidFill>
                  <a:srgbClr val="679B9A"/>
                </a:solidFill>
                <a:effectLst/>
                <a:latin typeface="+mn-lt"/>
                <a:ea typeface="+mn-ea"/>
                <a:cs typeface="Arial" charset="0"/>
              </a:rPr>
              <a:t>Should</a:t>
            </a:r>
            <a:r>
              <a:rPr lang="en-US" sz="4000" b="1" dirty="0" smtClean="0">
                <a:solidFill>
                  <a:srgbClr val="002060"/>
                </a:solidFill>
                <a:effectLst/>
              </a:rPr>
              <a:t> </a:t>
            </a:r>
            <a:r>
              <a:rPr lang="en-US" sz="3600" kern="1200" dirty="0">
                <a:solidFill>
                  <a:srgbClr val="679B9A"/>
                </a:solidFill>
                <a:effectLst/>
                <a:latin typeface="+mn-lt"/>
                <a:ea typeface="+mn-ea"/>
                <a:cs typeface="Arial" charset="0"/>
              </a:rPr>
              <a:t>Use</a:t>
            </a:r>
            <a:r>
              <a:rPr lang="en-US" sz="4000" b="1" dirty="0" smtClean="0">
                <a:solidFill>
                  <a:srgbClr val="002060"/>
                </a:solidFill>
                <a:effectLst/>
              </a:rPr>
              <a:t> </a:t>
            </a:r>
            <a:r>
              <a:rPr lang="en-US" sz="3600" kern="1200" dirty="0">
                <a:solidFill>
                  <a:srgbClr val="679B9A"/>
                </a:solidFill>
                <a:effectLst/>
                <a:latin typeface="+mn-lt"/>
                <a:ea typeface="+mn-ea"/>
                <a:cs typeface="Arial" charset="0"/>
              </a:rPr>
              <a:t>the </a:t>
            </a:r>
            <a:r>
              <a:rPr lang="en-US" sz="3600" kern="1200" dirty="0" smtClean="0">
                <a:solidFill>
                  <a:srgbClr val="679B9A"/>
                </a:solidFill>
                <a:effectLst/>
                <a:latin typeface="+mn-lt"/>
                <a:ea typeface="+mn-ea"/>
                <a:cs typeface="Arial" charset="0"/>
              </a:rPr>
              <a:t>Handbook?</a:t>
            </a:r>
            <a:r>
              <a:rPr lang="en-US" sz="3600" kern="1200" dirty="0">
                <a:solidFill>
                  <a:srgbClr val="679B9A"/>
                </a:solidFill>
                <a:effectLst/>
                <a:latin typeface="+mn-lt"/>
                <a:ea typeface="+mn-ea"/>
                <a:cs typeface="Arial" charset="0"/>
              </a:rPr>
              <a:t/>
            </a:r>
            <a:br>
              <a:rPr lang="en-US" sz="3600" kern="1200" dirty="0">
                <a:solidFill>
                  <a:srgbClr val="679B9A"/>
                </a:solidFill>
                <a:effectLst/>
                <a:latin typeface="+mn-lt"/>
                <a:ea typeface="+mn-ea"/>
                <a:cs typeface="Arial" charset="0"/>
              </a:rPr>
            </a:br>
            <a:endParaRPr lang="en-US" sz="3600" kern="1200" dirty="0">
              <a:solidFill>
                <a:srgbClr val="679B9A"/>
              </a:solidFill>
              <a:effectLst/>
              <a:latin typeface="+mn-lt"/>
              <a:ea typeface="+mn-ea"/>
              <a:cs typeface="Arial" charset="0"/>
            </a:endParaRPr>
          </a:p>
        </p:txBody>
      </p:sp>
      <p:sp>
        <p:nvSpPr>
          <p:cNvPr id="96259" name="Rectangle 3"/>
          <p:cNvSpPr>
            <a:spLocks noGrp="1" noChangeArrowheads="1"/>
          </p:cNvSpPr>
          <p:nvPr>
            <p:ph idx="1"/>
          </p:nvPr>
        </p:nvSpPr>
        <p:spPr>
          <a:xfrm>
            <a:off x="990600" y="1072708"/>
            <a:ext cx="2743200" cy="381000"/>
          </a:xfrm>
        </p:spPr>
        <p:txBody>
          <a:bodyPr/>
          <a:lstStyle/>
          <a:p>
            <a:pPr algn="ctr" eaLnBrk="1" hangingPunct="1">
              <a:lnSpc>
                <a:spcPct val="80000"/>
              </a:lnSpc>
              <a:spcBef>
                <a:spcPct val="0"/>
              </a:spcBef>
              <a:buClrTx/>
              <a:buSzTx/>
              <a:buFontTx/>
              <a:buNone/>
              <a:defRPr/>
            </a:pPr>
            <a:r>
              <a:rPr lang="en-US" sz="2000" b="1" kern="1200" dirty="0">
                <a:solidFill>
                  <a:srgbClr val="679B9A"/>
                </a:solidFill>
                <a:effectLst/>
                <a:cs typeface="Arial" charset="0"/>
              </a:rPr>
              <a:t>Designers</a:t>
            </a:r>
          </a:p>
          <a:p>
            <a:pPr eaLnBrk="1" hangingPunct="1">
              <a:lnSpc>
                <a:spcPct val="80000"/>
              </a:lnSpc>
              <a:defRPr/>
            </a:pPr>
            <a:endParaRPr lang="en-US" sz="2000" dirty="0" smtClean="0"/>
          </a:p>
        </p:txBody>
      </p:sp>
      <p:sp>
        <p:nvSpPr>
          <p:cNvPr id="25604" name="Rectangle 4"/>
          <p:cNvSpPr>
            <a:spLocks noChangeArrowheads="1"/>
          </p:cNvSpPr>
          <p:nvPr/>
        </p:nvSpPr>
        <p:spPr bwMode="auto">
          <a:xfrm>
            <a:off x="4795042" y="1053128"/>
            <a:ext cx="2995613" cy="338554"/>
          </a:xfrm>
          <a:prstGeom prst="rect">
            <a:avLst/>
          </a:prstGeom>
          <a:noFill/>
          <a:ln w="9525" algn="ctr">
            <a:noFill/>
            <a:miter lim="800000"/>
            <a:headEnd/>
            <a:tailEnd/>
          </a:ln>
        </p:spPr>
        <p:txBody>
          <a:bodyPr wrap="square">
            <a:spAutoFit/>
          </a:bodyPr>
          <a:lstStyle/>
          <a:p>
            <a:pPr marL="342900" indent="-342900" algn="ctr" fontAlgn="base">
              <a:lnSpc>
                <a:spcPct val="80000"/>
              </a:lnSpc>
              <a:spcBef>
                <a:spcPct val="0"/>
              </a:spcBef>
              <a:spcAft>
                <a:spcPct val="0"/>
              </a:spcAft>
              <a:defRPr/>
            </a:pPr>
            <a:r>
              <a:rPr lang="en-US" sz="2000" b="1" dirty="0">
                <a:solidFill>
                  <a:srgbClr val="679B9A"/>
                </a:solidFill>
                <a:cs typeface="Arial" charset="0"/>
              </a:rPr>
              <a:t>Municipal Officials</a:t>
            </a:r>
          </a:p>
        </p:txBody>
      </p:sp>
      <p:sp>
        <p:nvSpPr>
          <p:cNvPr id="25605" name="Rectangle 5"/>
          <p:cNvSpPr>
            <a:spLocks noChangeArrowheads="1"/>
          </p:cNvSpPr>
          <p:nvPr/>
        </p:nvSpPr>
        <p:spPr bwMode="auto">
          <a:xfrm>
            <a:off x="4795041" y="3849571"/>
            <a:ext cx="2995613" cy="338554"/>
          </a:xfrm>
          <a:prstGeom prst="rect">
            <a:avLst/>
          </a:prstGeom>
          <a:noFill/>
          <a:ln w="9525" algn="ctr">
            <a:noFill/>
            <a:miter lim="800000"/>
            <a:headEnd/>
            <a:tailEnd/>
          </a:ln>
        </p:spPr>
        <p:txBody>
          <a:bodyPr wrap="square">
            <a:spAutoFit/>
          </a:bodyPr>
          <a:lstStyle/>
          <a:p>
            <a:pPr marL="342900" indent="-342900" algn="ctr" fontAlgn="base">
              <a:lnSpc>
                <a:spcPct val="80000"/>
              </a:lnSpc>
              <a:spcBef>
                <a:spcPct val="0"/>
              </a:spcBef>
              <a:spcAft>
                <a:spcPct val="0"/>
              </a:spcAft>
              <a:defRPr/>
            </a:pPr>
            <a:r>
              <a:rPr lang="en-US" sz="2000" b="1" dirty="0">
                <a:solidFill>
                  <a:srgbClr val="679B9A"/>
                </a:solidFill>
                <a:cs typeface="Arial" charset="0"/>
              </a:rPr>
              <a:t>Regulatory Reviewers</a:t>
            </a:r>
          </a:p>
        </p:txBody>
      </p:sp>
      <p:sp>
        <p:nvSpPr>
          <p:cNvPr id="25606" name="Rectangle 6"/>
          <p:cNvSpPr>
            <a:spLocks noChangeArrowheads="1"/>
          </p:cNvSpPr>
          <p:nvPr/>
        </p:nvSpPr>
        <p:spPr bwMode="auto">
          <a:xfrm>
            <a:off x="1243188" y="3840956"/>
            <a:ext cx="2260601" cy="338554"/>
          </a:xfrm>
          <a:prstGeom prst="rect">
            <a:avLst/>
          </a:prstGeom>
          <a:noFill/>
          <a:ln w="9525" algn="ctr">
            <a:noFill/>
            <a:miter lim="800000"/>
            <a:headEnd/>
            <a:tailEnd/>
          </a:ln>
        </p:spPr>
        <p:txBody>
          <a:bodyPr wrap="square">
            <a:spAutoFit/>
          </a:bodyPr>
          <a:lstStyle/>
          <a:p>
            <a:pPr marL="342900" indent="-342900" algn="ctr" fontAlgn="base">
              <a:lnSpc>
                <a:spcPct val="80000"/>
              </a:lnSpc>
              <a:spcBef>
                <a:spcPct val="0"/>
              </a:spcBef>
              <a:spcAft>
                <a:spcPct val="0"/>
              </a:spcAft>
              <a:defRPr/>
            </a:pPr>
            <a:r>
              <a:rPr lang="en-US" sz="2000" b="1" dirty="0">
                <a:solidFill>
                  <a:srgbClr val="679B9A"/>
                </a:solidFill>
                <a:cs typeface="Arial" charset="0"/>
              </a:rPr>
              <a:t>Property Owners</a:t>
            </a:r>
          </a:p>
        </p:txBody>
      </p:sp>
      <p:pic>
        <p:nvPicPr>
          <p:cNvPr id="24583" name="Picture 2"/>
          <p:cNvPicPr>
            <a:picLocks noChangeAspect="1" noChangeArrowheads="1"/>
          </p:cNvPicPr>
          <p:nvPr/>
        </p:nvPicPr>
        <p:blipFill>
          <a:blip r:embed="rId2" cstate="print"/>
          <a:srcRect l="9589" r="5714"/>
          <a:stretch>
            <a:fillRect/>
          </a:stretch>
        </p:blipFill>
        <p:spPr bwMode="auto">
          <a:xfrm>
            <a:off x="1001889" y="1426147"/>
            <a:ext cx="2743200" cy="2050256"/>
          </a:xfrm>
          <a:prstGeom prst="rect">
            <a:avLst/>
          </a:prstGeom>
          <a:noFill/>
          <a:ln w="9525">
            <a:solidFill>
              <a:schemeClr val="tx1"/>
            </a:solidFill>
            <a:miter lim="800000"/>
            <a:headEnd/>
            <a:tailEnd/>
          </a:ln>
          <a:effectLst>
            <a:outerShdw dist="139700" dir="2700000" algn="tl" rotWithShape="0">
              <a:srgbClr val="333333">
                <a:alpha val="64998"/>
              </a:srgbClr>
            </a:outerShdw>
          </a:effectLst>
          <a:scene3d>
            <a:camera prst="orthographicFront"/>
            <a:lightRig rig="threePt" dir="t"/>
          </a:scene3d>
          <a:sp3d contourW="12700">
            <a:contourClr>
              <a:schemeClr val="bg1"/>
            </a:contourClr>
          </a:sp3d>
        </p:spPr>
      </p:pic>
      <p:pic>
        <p:nvPicPr>
          <p:cNvPr id="3084" name="Picture 2" descr="image007"/>
          <p:cNvPicPr>
            <a:picLocks noChangeAspect="1" noChangeArrowheads="1"/>
          </p:cNvPicPr>
          <p:nvPr/>
        </p:nvPicPr>
        <p:blipFill>
          <a:blip r:embed="rId3" cstate="print"/>
          <a:srcRect/>
          <a:stretch>
            <a:fillRect/>
          </a:stretch>
        </p:blipFill>
        <p:spPr bwMode="auto">
          <a:xfrm>
            <a:off x="4789397" y="1475108"/>
            <a:ext cx="2995613" cy="2124548"/>
          </a:xfrm>
          <a:prstGeom prst="rect">
            <a:avLst/>
          </a:prstGeom>
          <a:ln>
            <a:solidFill>
              <a:schemeClr val="tx1"/>
            </a:solidFill>
          </a:ln>
          <a:effectLst>
            <a:outerShdw blurRad="292100" dist="139700" dir="2700000" algn="tl" rotWithShape="0">
              <a:srgbClr val="333333">
                <a:alpha val="65000"/>
              </a:srgbClr>
            </a:outerShdw>
          </a:effectLst>
        </p:spPr>
      </p:pic>
      <p:pic>
        <p:nvPicPr>
          <p:cNvPr id="3087" name="il_fi" descr="http://www.dsminsurance.com/images/stories/home-family-insurance-Dallas.jpg"/>
          <p:cNvPicPr>
            <a:picLocks noChangeAspect="1" noChangeArrowheads="1"/>
          </p:cNvPicPr>
          <p:nvPr/>
        </p:nvPicPr>
        <p:blipFill>
          <a:blip r:embed="rId4" cstate="print"/>
          <a:srcRect/>
          <a:stretch>
            <a:fillRect/>
          </a:stretch>
        </p:blipFill>
        <p:spPr bwMode="auto">
          <a:xfrm>
            <a:off x="1397000" y="4185619"/>
            <a:ext cx="1930400" cy="2514600"/>
          </a:xfrm>
          <a:prstGeom prst="rect">
            <a:avLst/>
          </a:prstGeom>
          <a:ln>
            <a:solidFill>
              <a:schemeClr val="tx1"/>
            </a:solidFill>
          </a:ln>
          <a:effectLst>
            <a:outerShdw blurRad="292100" dist="139700" dir="2700000" algn="tl" rotWithShape="0">
              <a:srgbClr val="333333">
                <a:alpha val="65000"/>
              </a:srgbClr>
            </a:outerShdw>
          </a:effectLst>
        </p:spPr>
      </p:pic>
      <p:pic>
        <p:nvPicPr>
          <p:cNvPr id="3086" name="Picture 14"/>
          <p:cNvPicPr>
            <a:picLocks noChangeAspect="1" noChangeArrowheads="1"/>
          </p:cNvPicPr>
          <p:nvPr/>
        </p:nvPicPr>
        <p:blipFill>
          <a:blip r:embed="rId5" cstate="print"/>
          <a:srcRect/>
          <a:stretch>
            <a:fillRect/>
          </a:stretch>
        </p:blipFill>
        <p:spPr bwMode="auto">
          <a:xfrm>
            <a:off x="4795043" y="4224751"/>
            <a:ext cx="2995613" cy="22098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238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GP Inspector.jpg"/>
          <p:cNvPicPr>
            <a:picLocks noChangeAspect="1"/>
          </p:cNvPicPr>
          <p:nvPr/>
        </p:nvPicPr>
        <p:blipFill>
          <a:blip r:embed="rId3" cstate="print"/>
          <a:stretch>
            <a:fillRect/>
          </a:stretch>
        </p:blipFill>
        <p:spPr>
          <a:xfrm>
            <a:off x="4419600" y="1676400"/>
            <a:ext cx="3200400" cy="2286000"/>
          </a:xfrm>
          <a:prstGeom prst="rect">
            <a:avLst/>
          </a:prstGeom>
        </p:spPr>
      </p:pic>
      <p:pic>
        <p:nvPicPr>
          <p:cNvPr id="9" name="Picture 8" descr="Maintenance.jpg"/>
          <p:cNvPicPr>
            <a:picLocks noChangeAspect="1"/>
          </p:cNvPicPr>
          <p:nvPr/>
        </p:nvPicPr>
        <p:blipFill>
          <a:blip r:embed="rId4" cstate="print"/>
          <a:stretch>
            <a:fillRect/>
          </a:stretch>
        </p:blipFill>
        <p:spPr>
          <a:xfrm>
            <a:off x="1371600" y="4191000"/>
            <a:ext cx="1990725" cy="2295525"/>
          </a:xfrm>
          <a:prstGeom prst="rect">
            <a:avLst/>
          </a:prstGeom>
        </p:spPr>
      </p:pic>
      <p:pic>
        <p:nvPicPr>
          <p:cNvPr id="10" name="Picture 7" descr="ditchchexx-Ditchinstall2"/>
          <p:cNvPicPr>
            <a:picLocks noChangeAspect="1" noChangeArrowheads="1"/>
          </p:cNvPicPr>
          <p:nvPr/>
        </p:nvPicPr>
        <p:blipFill>
          <a:blip r:embed="rId5" cstate="print"/>
          <a:srcRect/>
          <a:stretch>
            <a:fillRect/>
          </a:stretch>
        </p:blipFill>
        <p:spPr bwMode="auto">
          <a:xfrm>
            <a:off x="1066800" y="1676400"/>
            <a:ext cx="2608048" cy="2346941"/>
          </a:xfrm>
          <a:prstGeom prst="rect">
            <a:avLst/>
          </a:prstGeom>
          <a:noFill/>
          <a:ln w="9525">
            <a:noFill/>
            <a:miter lim="800000"/>
            <a:headEnd/>
            <a:tailEnd/>
          </a:ln>
        </p:spPr>
      </p:pic>
      <p:sp>
        <p:nvSpPr>
          <p:cNvPr id="8" name="TextBox 7"/>
          <p:cNvSpPr txBox="1"/>
          <p:nvPr/>
        </p:nvSpPr>
        <p:spPr>
          <a:xfrm>
            <a:off x="0" y="228600"/>
            <a:ext cx="9144000" cy="954107"/>
          </a:xfrm>
          <a:prstGeom prst="rect">
            <a:avLst/>
          </a:prstGeom>
          <a:noFill/>
        </p:spPr>
        <p:txBody>
          <a:bodyPr wrap="square" rtlCol="0">
            <a:spAutoFit/>
          </a:bodyPr>
          <a:lstStyle/>
          <a:p>
            <a:pPr algn="ctr"/>
            <a:r>
              <a:rPr lang="en-US" sz="2800" b="1" dirty="0" smtClean="0">
                <a:solidFill>
                  <a:srgbClr val="679B9A"/>
                </a:solidFill>
              </a:rPr>
              <a:t>Control Measure Installation, Inspections, Maintenance, and Corrective Actions</a:t>
            </a:r>
            <a:endParaRPr lang="en-US" sz="2800" b="1" dirty="0">
              <a:solidFill>
                <a:srgbClr val="679B9A"/>
              </a:solidFill>
            </a:endParaRPr>
          </a:p>
        </p:txBody>
      </p:sp>
      <p:pic>
        <p:nvPicPr>
          <p:cNvPr id="11" name="Picture 6" descr="Record Keeping"/>
          <p:cNvPicPr>
            <a:picLocks noChangeAspect="1" noChangeArrowheads="1"/>
          </p:cNvPicPr>
          <p:nvPr/>
        </p:nvPicPr>
        <p:blipFill>
          <a:blip r:embed="rId6" cstate="print"/>
          <a:srcRect/>
          <a:stretch>
            <a:fillRect/>
          </a:stretch>
        </p:blipFill>
        <p:spPr bwMode="auto">
          <a:xfrm>
            <a:off x="4419600" y="4191000"/>
            <a:ext cx="3200400" cy="2133600"/>
          </a:xfrm>
          <a:prstGeom prst="rect">
            <a:avLst/>
          </a:prstGeom>
          <a:noFill/>
        </p:spPr>
      </p:pic>
    </p:spTree>
    <p:extLst>
      <p:ext uri="{BB962C8B-B14F-4D97-AF65-F5344CB8AC3E}">
        <p14:creationId xmlns:p14="http://schemas.microsoft.com/office/powerpoint/2010/main" val="410831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5" descr="C:\Users\Heather\AppData\Local\Microsoft\Windows\Temporary Internet Files\Content.IE5\2J35M7M3\MC900391752[1].wmf"/>
          <p:cNvPicPr>
            <a:picLocks noChangeAspect="1" noChangeArrowheads="1"/>
          </p:cNvPicPr>
          <p:nvPr/>
        </p:nvPicPr>
        <p:blipFill>
          <a:blip r:embed="rId2" cstate="print"/>
          <a:srcRect/>
          <a:stretch>
            <a:fillRect/>
          </a:stretch>
        </p:blipFill>
        <p:spPr bwMode="auto">
          <a:xfrm>
            <a:off x="2743200" y="1339850"/>
            <a:ext cx="3657600" cy="3648075"/>
          </a:xfrm>
          <a:prstGeom prst="rect">
            <a:avLst/>
          </a:prstGeom>
          <a:noFill/>
          <a:ln w="9525">
            <a:noFill/>
            <a:miter lim="800000"/>
            <a:headEnd/>
            <a:tailEnd/>
          </a:ln>
        </p:spPr>
      </p:pic>
      <p:sp>
        <p:nvSpPr>
          <p:cNvPr id="2" name="Title 1"/>
          <p:cNvSpPr>
            <a:spLocks noGrp="1"/>
          </p:cNvSpPr>
          <p:nvPr>
            <p:ph type="ctrTitle"/>
          </p:nvPr>
        </p:nvSpPr>
        <p:spPr>
          <a:xfrm>
            <a:off x="228600" y="1981200"/>
            <a:ext cx="8763000" cy="1608138"/>
          </a:xfrm>
        </p:spPr>
        <p:txBody>
          <a:bodyPr/>
          <a:lstStyle/>
          <a:p>
            <a:pPr eaLnBrk="1" hangingPunct="1">
              <a:defRPr/>
            </a:pPr>
            <a:r>
              <a:rPr lang="en-US"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Questions?</a:t>
            </a:r>
            <a:endParaRPr lang="en-US" b="1"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974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42863"/>
            <a:ext cx="9144000" cy="1143000"/>
          </a:xfrm>
        </p:spPr>
        <p:txBody>
          <a:bodyPr/>
          <a:lstStyle/>
          <a:p>
            <a:pPr eaLnBrk="1" hangingPunct="1">
              <a:defRPr/>
            </a:pPr>
            <a:r>
              <a:rPr lang="en-US" sz="3600" kern="1200" dirty="0">
                <a:solidFill>
                  <a:srgbClr val="679B9A"/>
                </a:solidFill>
                <a:effectLst/>
                <a:latin typeface="+mn-lt"/>
                <a:ea typeface="+mn-ea"/>
                <a:cs typeface="Arial" charset="0"/>
              </a:rPr>
              <a:t>Enabling Legislation for State Regulations and Local Ordinances</a:t>
            </a:r>
          </a:p>
        </p:txBody>
      </p:sp>
      <p:sp>
        <p:nvSpPr>
          <p:cNvPr id="4099" name="Rectangle 3"/>
          <p:cNvSpPr>
            <a:spLocks noGrp="1" noChangeArrowheads="1"/>
          </p:cNvSpPr>
          <p:nvPr>
            <p:ph type="body" idx="4294967295"/>
          </p:nvPr>
        </p:nvSpPr>
        <p:spPr>
          <a:xfrm>
            <a:off x="0" y="1828800"/>
            <a:ext cx="9144000" cy="5562600"/>
          </a:xfrm>
        </p:spPr>
        <p:txBody>
          <a:bodyPr/>
          <a:lstStyle/>
          <a:p>
            <a:pPr eaLnBrk="1" hangingPunct="1">
              <a:lnSpc>
                <a:spcPct val="80000"/>
              </a:lnSpc>
              <a:spcBef>
                <a:spcPct val="0"/>
              </a:spcBef>
              <a:defRPr/>
            </a:pPr>
            <a:r>
              <a:rPr lang="en-US" sz="2000" kern="1200" dirty="0">
                <a:solidFill>
                  <a:srgbClr val="679B9A"/>
                </a:solidFill>
                <a:effectLst/>
                <a:cs typeface="Arial" charset="0"/>
              </a:rPr>
              <a:t>Rhode Island General Law, Section 45, Chapter 61.2, entitled “The Smart Development for a Cleaner Bay Act of 2007” required DEM and CRMC to amend the 1993 Stormwater Design and Installation Standards Manual.</a:t>
            </a:r>
          </a:p>
          <a:p>
            <a:pPr eaLnBrk="1" hangingPunct="1">
              <a:lnSpc>
                <a:spcPct val="90000"/>
              </a:lnSpc>
              <a:buFontTx/>
              <a:buNone/>
              <a:defRPr/>
            </a:pPr>
            <a:endParaRPr lang="en-US" sz="2400" dirty="0">
              <a:solidFill>
                <a:schemeClr val="accent3"/>
              </a:solidFill>
              <a:effectLst/>
              <a:latin typeface="+mj-lt"/>
            </a:endParaRPr>
          </a:p>
          <a:p>
            <a:pPr eaLnBrk="1" hangingPunct="1">
              <a:lnSpc>
                <a:spcPct val="80000"/>
              </a:lnSpc>
              <a:spcBef>
                <a:spcPct val="0"/>
              </a:spcBef>
              <a:defRPr/>
            </a:pPr>
            <a:r>
              <a:rPr lang="en-US" sz="2000" kern="1200" dirty="0">
                <a:solidFill>
                  <a:srgbClr val="679B9A"/>
                </a:solidFill>
                <a:effectLst/>
                <a:cs typeface="Arial" charset="0"/>
              </a:rPr>
              <a:t>*RIGL 45-61.2-2(b) passed in the 2012 allows communities to adopt the stormwater manual as local requirements:  ordinances may require compliance with the Rhode Island Stormwater Design and Installation Standards Manual for any development, redevelopment, or land disturbance.</a:t>
            </a:r>
          </a:p>
          <a:p>
            <a:pPr lvl="0" eaLnBrk="1" hangingPunct="1">
              <a:lnSpc>
                <a:spcPct val="90000"/>
              </a:lnSpc>
              <a:buNone/>
              <a:defRPr/>
            </a:pPr>
            <a:endParaRPr lang="en-US" sz="2000" i="1" dirty="0">
              <a:solidFill>
                <a:schemeClr val="tx2">
                  <a:lumMod val="75000"/>
                </a:schemeClr>
              </a:solidFill>
            </a:endParaRPr>
          </a:p>
          <a:p>
            <a:pPr eaLnBrk="1" hangingPunct="1">
              <a:lnSpc>
                <a:spcPct val="80000"/>
              </a:lnSpc>
              <a:spcBef>
                <a:spcPct val="0"/>
              </a:spcBef>
              <a:defRPr/>
            </a:pPr>
            <a:r>
              <a:rPr lang="en-US" sz="2000" kern="1200" dirty="0">
                <a:solidFill>
                  <a:srgbClr val="679B9A"/>
                </a:solidFill>
                <a:effectLst/>
                <a:cs typeface="Arial" charset="0"/>
              </a:rPr>
              <a:t>In accordance with the RIPDES MS4 General Permit , Ms4s have adopted a local ordinances that references the RISDISM  and RI SESC Handbook(as amended)</a:t>
            </a:r>
          </a:p>
          <a:p>
            <a:pPr eaLnBrk="1" hangingPunct="1">
              <a:lnSpc>
                <a:spcPct val="90000"/>
              </a:lnSpc>
              <a:buFontTx/>
              <a:buNone/>
              <a:defRPr/>
            </a:pPr>
            <a:endParaRPr lang="en-US" sz="2000" dirty="0" smtClean="0">
              <a:solidFill>
                <a:schemeClr val="accent3"/>
              </a:solidFill>
              <a:effectLst/>
              <a:latin typeface="+mj-lt"/>
            </a:endParaRPr>
          </a:p>
        </p:txBody>
      </p:sp>
    </p:spTree>
    <p:extLst>
      <p:ext uri="{BB962C8B-B14F-4D97-AF65-F5344CB8AC3E}">
        <p14:creationId xmlns:p14="http://schemas.microsoft.com/office/powerpoint/2010/main" val="63043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533400"/>
            <a:ext cx="5867400" cy="911225"/>
          </a:xfrm>
        </p:spPr>
        <p:txBody>
          <a:bodyPr/>
          <a:lstStyle/>
          <a:p>
            <a:pPr algn="l" eaLnBrk="1" hangingPunct="1">
              <a:defRPr/>
            </a:pPr>
            <a:r>
              <a:rPr lang="en-US" sz="3200" dirty="0" smtClean="0"/>
              <a:t/>
            </a:r>
            <a:br>
              <a:rPr lang="en-US" sz="3200" dirty="0" smtClean="0"/>
            </a:br>
            <a:r>
              <a:rPr lang="en-US" sz="2800" dirty="0" smtClean="0">
                <a:effectLst/>
              </a:rPr>
              <a:t>The Stormwater Manual Established Eleven (11) Stormwater Management Design Standards</a:t>
            </a:r>
            <a:endParaRPr lang="en-US" sz="2800" dirty="0" smtClean="0">
              <a:effectLst/>
              <a:latin typeface="Constantia" pitchFamily="18" charset="0"/>
            </a:endParaRPr>
          </a:p>
        </p:txBody>
      </p:sp>
      <p:sp>
        <p:nvSpPr>
          <p:cNvPr id="5" name="Rectangle 3"/>
          <p:cNvSpPr txBox="1">
            <a:spLocks noChangeArrowheads="1"/>
          </p:cNvSpPr>
          <p:nvPr/>
        </p:nvSpPr>
        <p:spPr bwMode="auto">
          <a:xfrm>
            <a:off x="914400" y="2438400"/>
            <a:ext cx="70866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1. </a:t>
            </a:r>
            <a:r>
              <a:rPr lang="en-US" sz="2000" kern="0" dirty="0" smtClean="0">
                <a:solidFill>
                  <a:srgbClr val="679B9A"/>
                </a:solidFill>
                <a:effectLst>
                  <a:outerShdw blurRad="38100" dist="38100" dir="2700000" algn="tl">
                    <a:srgbClr val="000000"/>
                  </a:outerShdw>
                </a:effectLst>
                <a:cs typeface="Arial" charset="0"/>
              </a:rPr>
              <a:t>	 </a:t>
            </a:r>
            <a:r>
              <a:rPr lang="en-US" sz="2000" kern="0" dirty="0" smtClean="0">
                <a:solidFill>
                  <a:srgbClr val="679B9A"/>
                </a:solidFill>
                <a:cs typeface="Arial" charset="0"/>
              </a:rPr>
              <a:t>LID Site Planning and Design</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2.	 Groundwater Recharge</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3.	 Water Quality</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4.	 Conveyance and Channel Protection</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5.	 Overbank Protection</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6.	 Redevelopment Projects </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7.	 Pollution Prevention</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8.	 LUHPPLs  </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9.	 Illicit Discharges</a:t>
            </a:r>
          </a:p>
          <a:p>
            <a:pPr marL="342900" indent="-342900" fontAlgn="base">
              <a:lnSpc>
                <a:spcPct val="80000"/>
              </a:lnSpc>
              <a:spcBef>
                <a:spcPct val="20000"/>
              </a:spcBef>
              <a:spcAft>
                <a:spcPct val="0"/>
              </a:spcAft>
              <a:buClr>
                <a:srgbClr val="523D1B"/>
              </a:buClr>
              <a:buSzPct val="80000"/>
              <a:defRPr/>
            </a:pPr>
            <a:r>
              <a:rPr lang="en-US" sz="2000" b="1" kern="0" dirty="0" smtClean="0">
                <a:solidFill>
                  <a:srgbClr val="FF0000"/>
                </a:solidFill>
                <a:cs typeface="Arial" charset="0"/>
              </a:rPr>
              <a:t>10. Construction Activity Soil Erosion, Runoff,                                                    Sedimentation, and Pollution Prevention Control Measure Requirements</a:t>
            </a:r>
          </a:p>
          <a:p>
            <a:pPr marL="342900" indent="-342900" fontAlgn="base">
              <a:lnSpc>
                <a:spcPct val="80000"/>
              </a:lnSpc>
              <a:spcBef>
                <a:spcPct val="20000"/>
              </a:spcBef>
              <a:spcAft>
                <a:spcPct val="0"/>
              </a:spcAft>
              <a:buClr>
                <a:srgbClr val="523D1B"/>
              </a:buClr>
              <a:buSzPct val="80000"/>
              <a:defRPr/>
            </a:pPr>
            <a:r>
              <a:rPr lang="en-US" sz="2000" kern="0" dirty="0" smtClean="0">
                <a:solidFill>
                  <a:srgbClr val="679B9A"/>
                </a:solidFill>
                <a:cs typeface="Arial" charset="0"/>
              </a:rPr>
              <a:t>11. Operation and Maintenance</a:t>
            </a:r>
          </a:p>
          <a:p>
            <a:pPr marL="342900" indent="-342900" fontAlgn="base">
              <a:lnSpc>
                <a:spcPct val="80000"/>
              </a:lnSpc>
              <a:spcBef>
                <a:spcPct val="20000"/>
              </a:spcBef>
              <a:spcAft>
                <a:spcPct val="0"/>
              </a:spcAft>
              <a:buClr>
                <a:srgbClr val="523D1B"/>
              </a:buClr>
              <a:buSzPct val="80000"/>
              <a:defRPr/>
            </a:pPr>
            <a:endParaRPr lang="en-US" sz="2000" kern="0" dirty="0" smtClean="0">
              <a:solidFill>
                <a:srgbClr val="679B9A"/>
              </a:solidFill>
              <a:effectLst>
                <a:outerShdw blurRad="38100" dist="38100" dir="2700000" algn="tl">
                  <a:srgbClr val="000000"/>
                </a:outerShdw>
              </a:effectLst>
              <a:cs typeface="Arial" charset="0"/>
            </a:endParaRPr>
          </a:p>
          <a:p>
            <a:pPr marL="342900" indent="-342900" fontAlgn="base">
              <a:lnSpc>
                <a:spcPct val="80000"/>
              </a:lnSpc>
              <a:spcBef>
                <a:spcPct val="20000"/>
              </a:spcBef>
              <a:spcAft>
                <a:spcPct val="0"/>
              </a:spcAft>
              <a:buClr>
                <a:srgbClr val="523D1B"/>
              </a:buClr>
              <a:buSzPct val="80000"/>
              <a:buFont typeface="Wingdings" pitchFamily="2" charset="2"/>
              <a:buChar char="Ø"/>
              <a:defRPr/>
            </a:pPr>
            <a:endParaRPr lang="en-US" sz="2000" kern="0" dirty="0" smtClean="0">
              <a:solidFill>
                <a:srgbClr val="679B9A"/>
              </a:solidFill>
              <a:effectLst>
                <a:outerShdw blurRad="38100" dist="38100" dir="2700000" algn="tl">
                  <a:srgbClr val="000000"/>
                </a:outerShdw>
              </a:effectLst>
              <a:cs typeface="Arial" charset="0"/>
            </a:endParaRPr>
          </a:p>
        </p:txBody>
      </p:sp>
      <p:pic>
        <p:nvPicPr>
          <p:cNvPr id="8" name="Picture 3"/>
          <p:cNvPicPr>
            <a:picLocks noChangeAspect="1" noChangeArrowheads="1"/>
          </p:cNvPicPr>
          <p:nvPr/>
        </p:nvPicPr>
        <p:blipFill>
          <a:blip r:embed="rId2" cstate="screen"/>
          <a:stretch>
            <a:fillRect/>
          </a:stretch>
        </p:blipFill>
        <p:spPr bwMode="auto">
          <a:xfrm>
            <a:off x="6079274" y="1676400"/>
            <a:ext cx="2295292" cy="2895600"/>
          </a:xfrm>
          <a:prstGeom prst="rect">
            <a:avLst/>
          </a:prstGeom>
          <a:noFill/>
          <a:ln>
            <a:solidFill>
              <a:srgbClr val="333333"/>
            </a:solidFill>
          </a:ln>
        </p:spPr>
      </p:pic>
    </p:spTree>
    <p:extLst>
      <p:ext uri="{BB962C8B-B14F-4D97-AF65-F5344CB8AC3E}">
        <p14:creationId xmlns:p14="http://schemas.microsoft.com/office/powerpoint/2010/main" val="154821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Arrow Connector 7"/>
          <p:cNvCxnSpPr>
            <a:stCxn id="17" idx="2"/>
            <a:endCxn id="35" idx="0"/>
          </p:cNvCxnSpPr>
          <p:nvPr/>
        </p:nvCxnSpPr>
        <p:spPr bwMode="auto">
          <a:xfrm>
            <a:off x="4495800" y="1752600"/>
            <a:ext cx="3048000" cy="838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a:stCxn id="17" idx="2"/>
            <a:endCxn id="36" idx="0"/>
          </p:cNvCxnSpPr>
          <p:nvPr/>
        </p:nvCxnSpPr>
        <p:spPr bwMode="auto">
          <a:xfrm>
            <a:off x="4495800" y="1752600"/>
            <a:ext cx="0" cy="25908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a:stCxn id="17" idx="2"/>
            <a:endCxn id="34" idx="0"/>
          </p:cNvCxnSpPr>
          <p:nvPr/>
        </p:nvCxnSpPr>
        <p:spPr bwMode="auto">
          <a:xfrm flipH="1">
            <a:off x="1600200" y="1752600"/>
            <a:ext cx="2895600" cy="838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7" name="Rounded Rectangle 16"/>
          <p:cNvSpPr/>
          <p:nvPr/>
        </p:nvSpPr>
        <p:spPr bwMode="auto">
          <a:xfrm>
            <a:off x="2133600" y="304800"/>
            <a:ext cx="4724400" cy="14478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18" name="TextBox 17"/>
          <p:cNvSpPr txBox="1"/>
          <p:nvPr/>
        </p:nvSpPr>
        <p:spPr>
          <a:xfrm>
            <a:off x="2133600" y="762000"/>
            <a:ext cx="47244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schemeClr val="bg1"/>
                </a:solidFill>
                <a:cs typeface="Arial" charset="0"/>
              </a:rPr>
              <a:t>Stormwater Management Plan</a:t>
            </a:r>
          </a:p>
        </p:txBody>
      </p:sp>
      <p:sp>
        <p:nvSpPr>
          <p:cNvPr id="34" name="Oval 33"/>
          <p:cNvSpPr/>
          <p:nvPr/>
        </p:nvSpPr>
        <p:spPr bwMode="auto">
          <a:xfrm>
            <a:off x="228600" y="2590800"/>
            <a:ext cx="2743200" cy="1828800"/>
          </a:xfrm>
          <a:prstGeom prst="ellipse">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35" name="Oval 34"/>
          <p:cNvSpPr/>
          <p:nvPr/>
        </p:nvSpPr>
        <p:spPr bwMode="auto">
          <a:xfrm>
            <a:off x="6172200" y="2590800"/>
            <a:ext cx="2743200" cy="1828800"/>
          </a:xfrm>
          <a:prstGeom prst="ellipse">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36" name="Oval 35"/>
          <p:cNvSpPr/>
          <p:nvPr/>
        </p:nvSpPr>
        <p:spPr bwMode="auto">
          <a:xfrm>
            <a:off x="3124200" y="4343400"/>
            <a:ext cx="2743200" cy="1828800"/>
          </a:xfrm>
          <a:prstGeom prst="ellipse">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45" name="TextBox 44"/>
          <p:cNvSpPr txBox="1"/>
          <p:nvPr/>
        </p:nvSpPr>
        <p:spPr>
          <a:xfrm>
            <a:off x="304800" y="2971800"/>
            <a:ext cx="26670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679B9A"/>
                </a:solidFill>
                <a:cs typeface="Arial" charset="0"/>
              </a:rPr>
              <a:t>Stormwater Site Planning, Analysis, and Design</a:t>
            </a:r>
          </a:p>
          <a:p>
            <a:pPr algn="ctr" fontAlgn="base">
              <a:spcBef>
                <a:spcPct val="0"/>
              </a:spcBef>
              <a:spcAft>
                <a:spcPct val="0"/>
              </a:spcAft>
            </a:pPr>
            <a:r>
              <a:rPr lang="en-US" sz="1600" dirty="0" smtClean="0">
                <a:solidFill>
                  <a:srgbClr val="679B9A"/>
                </a:solidFill>
                <a:cs typeface="Arial" charset="0"/>
              </a:rPr>
              <a:t>(SW Manual)</a:t>
            </a:r>
          </a:p>
        </p:txBody>
      </p:sp>
      <p:sp>
        <p:nvSpPr>
          <p:cNvPr id="46" name="TextBox 45"/>
          <p:cNvSpPr txBox="1"/>
          <p:nvPr/>
        </p:nvSpPr>
        <p:spPr>
          <a:xfrm>
            <a:off x="6248400" y="2971800"/>
            <a:ext cx="25908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679B9A"/>
                </a:solidFill>
                <a:cs typeface="Arial" charset="0"/>
              </a:rPr>
              <a:t>Post Construction Operation and Maintenance</a:t>
            </a:r>
          </a:p>
          <a:p>
            <a:pPr algn="ctr" fontAlgn="base">
              <a:spcBef>
                <a:spcPct val="0"/>
              </a:spcBef>
              <a:spcAft>
                <a:spcPct val="0"/>
              </a:spcAft>
            </a:pPr>
            <a:r>
              <a:rPr lang="en-US" sz="1600" dirty="0" smtClean="0">
                <a:solidFill>
                  <a:srgbClr val="679B9A"/>
                </a:solidFill>
                <a:cs typeface="Arial" charset="0"/>
              </a:rPr>
              <a:t>(SW Manual)</a:t>
            </a:r>
          </a:p>
        </p:txBody>
      </p:sp>
      <p:sp>
        <p:nvSpPr>
          <p:cNvPr id="47" name="TextBox 46"/>
          <p:cNvSpPr txBox="1"/>
          <p:nvPr/>
        </p:nvSpPr>
        <p:spPr>
          <a:xfrm>
            <a:off x="3238500" y="4648200"/>
            <a:ext cx="2514600" cy="1323439"/>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679B9A"/>
                </a:solidFill>
                <a:cs typeface="Arial" charset="0"/>
              </a:rPr>
              <a:t>Soil Erosion, Runoff, and Sediment Control</a:t>
            </a:r>
          </a:p>
          <a:p>
            <a:pPr algn="ctr" fontAlgn="base">
              <a:spcBef>
                <a:spcPct val="0"/>
              </a:spcBef>
              <a:spcAft>
                <a:spcPct val="0"/>
              </a:spcAft>
            </a:pPr>
            <a:r>
              <a:rPr lang="en-US" sz="1600" dirty="0" smtClean="0">
                <a:solidFill>
                  <a:srgbClr val="679B9A"/>
                </a:solidFill>
                <a:cs typeface="Arial" charset="0"/>
              </a:rPr>
              <a:t>(SW Manual Standard 10, &amp; RISESC Handbook Part D)</a:t>
            </a:r>
          </a:p>
        </p:txBody>
      </p:sp>
    </p:spTree>
    <p:extLst>
      <p:ext uri="{BB962C8B-B14F-4D97-AF65-F5344CB8AC3E}">
        <p14:creationId xmlns:p14="http://schemas.microsoft.com/office/powerpoint/2010/main" val="1480668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a:stCxn id="17" idx="2"/>
            <a:endCxn id="35" idx="0"/>
          </p:cNvCxnSpPr>
          <p:nvPr/>
        </p:nvCxnSpPr>
        <p:spPr bwMode="auto">
          <a:xfrm>
            <a:off x="4495800" y="1752600"/>
            <a:ext cx="3048000" cy="838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a:stCxn id="17" idx="2"/>
            <a:endCxn id="36" idx="0"/>
          </p:cNvCxnSpPr>
          <p:nvPr/>
        </p:nvCxnSpPr>
        <p:spPr bwMode="auto">
          <a:xfrm>
            <a:off x="4495800" y="1752600"/>
            <a:ext cx="0" cy="25908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a:stCxn id="17" idx="2"/>
            <a:endCxn id="34" idx="0"/>
          </p:cNvCxnSpPr>
          <p:nvPr/>
        </p:nvCxnSpPr>
        <p:spPr bwMode="auto">
          <a:xfrm flipH="1">
            <a:off x="1600200" y="1752600"/>
            <a:ext cx="2895600" cy="838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7" name="Rounded Rectangle 16"/>
          <p:cNvSpPr/>
          <p:nvPr/>
        </p:nvSpPr>
        <p:spPr bwMode="auto">
          <a:xfrm>
            <a:off x="2133600" y="304800"/>
            <a:ext cx="4724400" cy="14478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18" name="TextBox 17"/>
          <p:cNvSpPr txBox="1"/>
          <p:nvPr/>
        </p:nvSpPr>
        <p:spPr>
          <a:xfrm>
            <a:off x="2133600" y="762000"/>
            <a:ext cx="47244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schemeClr val="bg1"/>
                </a:solidFill>
                <a:cs typeface="Arial" charset="0"/>
              </a:rPr>
              <a:t>Stormwater Management Plan</a:t>
            </a:r>
          </a:p>
        </p:txBody>
      </p:sp>
      <p:sp>
        <p:nvSpPr>
          <p:cNvPr id="34" name="Oval 33"/>
          <p:cNvSpPr/>
          <p:nvPr/>
        </p:nvSpPr>
        <p:spPr bwMode="auto">
          <a:xfrm>
            <a:off x="228600" y="2590800"/>
            <a:ext cx="2743200" cy="1828800"/>
          </a:xfrm>
          <a:prstGeom prst="ellipse">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35" name="Oval 34"/>
          <p:cNvSpPr/>
          <p:nvPr/>
        </p:nvSpPr>
        <p:spPr bwMode="auto">
          <a:xfrm>
            <a:off x="6172200" y="2590800"/>
            <a:ext cx="2743200" cy="1828800"/>
          </a:xfrm>
          <a:prstGeom prst="ellipse">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36" name="Oval 35"/>
          <p:cNvSpPr/>
          <p:nvPr/>
        </p:nvSpPr>
        <p:spPr bwMode="auto">
          <a:xfrm>
            <a:off x="3124200" y="4343400"/>
            <a:ext cx="2743200" cy="1828800"/>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sp>
        <p:nvSpPr>
          <p:cNvPr id="45" name="TextBox 44"/>
          <p:cNvSpPr txBox="1"/>
          <p:nvPr/>
        </p:nvSpPr>
        <p:spPr>
          <a:xfrm>
            <a:off x="304800" y="2971800"/>
            <a:ext cx="26670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679B9A"/>
                </a:solidFill>
                <a:cs typeface="Arial" charset="0"/>
              </a:rPr>
              <a:t>Stormwater Site Planning, Analysis, and Design</a:t>
            </a:r>
          </a:p>
          <a:p>
            <a:pPr algn="ctr" fontAlgn="base">
              <a:spcBef>
                <a:spcPct val="0"/>
              </a:spcBef>
              <a:spcAft>
                <a:spcPct val="0"/>
              </a:spcAft>
            </a:pPr>
            <a:r>
              <a:rPr lang="en-US" sz="1600" dirty="0" smtClean="0">
                <a:solidFill>
                  <a:srgbClr val="679B9A"/>
                </a:solidFill>
                <a:cs typeface="Arial" charset="0"/>
              </a:rPr>
              <a:t>(SW Manual)</a:t>
            </a:r>
          </a:p>
        </p:txBody>
      </p:sp>
      <p:sp>
        <p:nvSpPr>
          <p:cNvPr id="46" name="TextBox 45"/>
          <p:cNvSpPr txBox="1"/>
          <p:nvPr/>
        </p:nvSpPr>
        <p:spPr>
          <a:xfrm>
            <a:off x="6248400" y="2971800"/>
            <a:ext cx="25908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679B9A"/>
                </a:solidFill>
                <a:cs typeface="Arial" charset="0"/>
              </a:rPr>
              <a:t>Post Construction Operation and Maintenance</a:t>
            </a:r>
          </a:p>
          <a:p>
            <a:pPr algn="ctr" fontAlgn="base">
              <a:spcBef>
                <a:spcPct val="0"/>
              </a:spcBef>
              <a:spcAft>
                <a:spcPct val="0"/>
              </a:spcAft>
            </a:pPr>
            <a:r>
              <a:rPr lang="en-US" sz="1600" dirty="0" smtClean="0">
                <a:solidFill>
                  <a:srgbClr val="679B9A"/>
                </a:solidFill>
                <a:cs typeface="Arial" charset="0"/>
              </a:rPr>
              <a:t>(SW Manual)</a:t>
            </a:r>
          </a:p>
        </p:txBody>
      </p:sp>
      <p:sp>
        <p:nvSpPr>
          <p:cNvPr id="47" name="TextBox 46"/>
          <p:cNvSpPr txBox="1"/>
          <p:nvPr/>
        </p:nvSpPr>
        <p:spPr>
          <a:xfrm>
            <a:off x="3237089" y="4596080"/>
            <a:ext cx="2514600" cy="1323439"/>
          </a:xfrm>
          <a:prstGeom prst="rect">
            <a:avLst/>
          </a:prstGeom>
          <a:noFill/>
        </p:spPr>
        <p:txBody>
          <a:bodyPr wrap="square" rtlCol="0">
            <a:spAutoFit/>
          </a:bodyPr>
          <a:lstStyle/>
          <a:p>
            <a:pPr algn="ctr" fontAlgn="base">
              <a:spcBef>
                <a:spcPct val="0"/>
              </a:spcBef>
              <a:spcAft>
                <a:spcPct val="0"/>
              </a:spcAft>
            </a:pPr>
            <a:r>
              <a:rPr lang="en-US" sz="1600" b="1" dirty="0" smtClean="0">
                <a:solidFill>
                  <a:schemeClr val="bg1"/>
                </a:solidFill>
                <a:cs typeface="Arial" charset="0"/>
              </a:rPr>
              <a:t>Soil Erosion, Runoff, and Sediment Control</a:t>
            </a:r>
          </a:p>
          <a:p>
            <a:pPr algn="ctr" fontAlgn="base">
              <a:spcBef>
                <a:spcPct val="0"/>
              </a:spcBef>
              <a:spcAft>
                <a:spcPct val="0"/>
              </a:spcAft>
            </a:pPr>
            <a:r>
              <a:rPr lang="en-US" sz="1600" dirty="0" smtClean="0">
                <a:solidFill>
                  <a:schemeClr val="bg1"/>
                </a:solidFill>
                <a:cs typeface="Arial" charset="0"/>
              </a:rPr>
              <a:t>(SW Manual Standard 10, &amp; RISESC Handbook Part D)</a:t>
            </a:r>
          </a:p>
        </p:txBody>
      </p:sp>
    </p:spTree>
    <p:extLst>
      <p:ext uri="{BB962C8B-B14F-4D97-AF65-F5344CB8AC3E}">
        <p14:creationId xmlns:p14="http://schemas.microsoft.com/office/powerpoint/2010/main" val="378135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5644"/>
            <a:ext cx="9144000" cy="990600"/>
          </a:xfrm>
        </p:spPr>
        <p:txBody>
          <a:bodyPr/>
          <a:lstStyle/>
          <a:p>
            <a:pPr eaLnBrk="1" hangingPunct="1">
              <a:defRPr/>
            </a:pPr>
            <a:r>
              <a:rPr lang="en-US" sz="3200" u="sng" dirty="0" smtClean="0">
                <a:solidFill>
                  <a:schemeClr val="tx1"/>
                </a:solidFill>
                <a:effectLst/>
              </a:rPr>
              <a:t/>
            </a:r>
            <a:br>
              <a:rPr lang="en-US" sz="3200" u="sng" dirty="0" smtClean="0">
                <a:solidFill>
                  <a:schemeClr val="tx1"/>
                </a:solidFill>
                <a:effectLst/>
              </a:rPr>
            </a:br>
            <a:r>
              <a:rPr lang="en-US" sz="3200" b="1" dirty="0" smtClean="0">
                <a:effectLst/>
              </a:rPr>
              <a:t>Soil Erosion and Sediment Control </a:t>
            </a:r>
            <a:br>
              <a:rPr lang="en-US" sz="3200" b="1" dirty="0" smtClean="0">
                <a:effectLst/>
              </a:rPr>
            </a:br>
            <a:r>
              <a:rPr lang="en-US" sz="3200" b="1" dirty="0" smtClean="0">
                <a:effectLst/>
              </a:rPr>
              <a:t>Performance Criteria Are Now Aligned</a:t>
            </a:r>
          </a:p>
        </p:txBody>
      </p:sp>
      <p:sp>
        <p:nvSpPr>
          <p:cNvPr id="12" name="Content Placeholder 4"/>
          <p:cNvSpPr>
            <a:spLocks noGrp="1"/>
          </p:cNvSpPr>
          <p:nvPr>
            <p:ph idx="1"/>
          </p:nvPr>
        </p:nvSpPr>
        <p:spPr>
          <a:xfrm>
            <a:off x="457200" y="1600200"/>
            <a:ext cx="3429000" cy="685800"/>
          </a:xfrm>
        </p:spPr>
        <p:txBody>
          <a:bodyPr/>
          <a:lstStyle/>
          <a:p>
            <a:pPr marL="0" indent="0" algn="ctr">
              <a:buNone/>
            </a:pPr>
            <a:r>
              <a:rPr lang="en-US" sz="2000" dirty="0" smtClean="0">
                <a:effectLst/>
              </a:rPr>
              <a:t>Part D – SESC Plans</a:t>
            </a:r>
          </a:p>
        </p:txBody>
      </p:sp>
      <p:sp>
        <p:nvSpPr>
          <p:cNvPr id="16" name="TextBox 15"/>
          <p:cNvSpPr txBox="1"/>
          <p:nvPr/>
        </p:nvSpPr>
        <p:spPr>
          <a:xfrm>
            <a:off x="4876800" y="1600200"/>
            <a:ext cx="3733800" cy="400110"/>
          </a:xfrm>
          <a:prstGeom prst="rect">
            <a:avLst/>
          </a:prstGeom>
          <a:noFill/>
        </p:spPr>
        <p:txBody>
          <a:bodyPr wrap="square" rtlCol="0">
            <a:spAutoFit/>
          </a:bodyPr>
          <a:lstStyle/>
          <a:p>
            <a:pPr algn="ctr" fontAlgn="base">
              <a:spcBef>
                <a:spcPct val="0"/>
              </a:spcBef>
              <a:spcAft>
                <a:spcPct val="0"/>
              </a:spcAft>
            </a:pPr>
            <a:r>
              <a:rPr lang="en-US" sz="2000" dirty="0" smtClean="0">
                <a:solidFill>
                  <a:srgbClr val="679B9A"/>
                </a:solidFill>
                <a:cs typeface="Arial" charset="0"/>
              </a:rPr>
              <a:t>Minimum Standard 10 - SESC</a:t>
            </a:r>
            <a:endParaRPr lang="en-US" sz="2000" dirty="0">
              <a:solidFill>
                <a:srgbClr val="679B9A"/>
              </a:solidFill>
              <a:cs typeface="Arial" charset="0"/>
            </a:endParaRPr>
          </a:p>
        </p:txBody>
      </p:sp>
      <p:sp>
        <p:nvSpPr>
          <p:cNvPr id="19" name="Equal 18"/>
          <p:cNvSpPr/>
          <p:nvPr/>
        </p:nvSpPr>
        <p:spPr bwMode="auto">
          <a:xfrm>
            <a:off x="4114800" y="3657600"/>
            <a:ext cx="762000" cy="533400"/>
          </a:xfrm>
          <a:prstGeom prst="mathEqual">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679B9A"/>
              </a:solidFill>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550" y="2106130"/>
            <a:ext cx="2971800" cy="3772585"/>
          </a:xfrm>
          <a:prstGeom prst="rect">
            <a:avLst/>
          </a:prstGeom>
          <a:ln w="3175">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106130"/>
            <a:ext cx="2986557" cy="3830780"/>
          </a:xfrm>
          <a:prstGeom prst="rect">
            <a:avLst/>
          </a:prstGeom>
          <a:ln w="3175">
            <a:solidFill>
              <a:schemeClr val="tx1"/>
            </a:solidFill>
          </a:ln>
        </p:spPr>
      </p:pic>
    </p:spTree>
    <p:extLst>
      <p:ext uri="{BB962C8B-B14F-4D97-AF65-F5344CB8AC3E}">
        <p14:creationId xmlns:p14="http://schemas.microsoft.com/office/powerpoint/2010/main" val="3514175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686800" cy="6700345"/>
          </a:xfrm>
          <a:prstGeom prst="rect">
            <a:avLst/>
          </a:prstGeom>
        </p:spPr>
      </p:pic>
    </p:spTree>
    <p:extLst>
      <p:ext uri="{BB962C8B-B14F-4D97-AF65-F5344CB8AC3E}">
        <p14:creationId xmlns:p14="http://schemas.microsoft.com/office/powerpoint/2010/main" val="1878736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Lst>
</file>

<file path=ppt/theme/theme1.xml><?xml version="1.0" encoding="utf-8"?>
<a:theme xmlns:a="http://schemas.openxmlformats.org/drawingml/2006/main" name="2_2013 CGP Presentation to DEM Staff">
  <a:themeElements>
    <a:clrScheme name="Custom 2">
      <a:dk1>
        <a:srgbClr val="679B9A"/>
      </a:dk1>
      <a:lt1>
        <a:srgbClr val="679B9A"/>
      </a:lt1>
      <a:dk2>
        <a:srgbClr val="FFFFFF"/>
      </a:dk2>
      <a:lt2>
        <a:srgbClr val="679B9A"/>
      </a:lt2>
      <a:accent1>
        <a:srgbClr val="A9A57C"/>
      </a:accent1>
      <a:accent2>
        <a:srgbClr val="9CBEBD"/>
      </a:accent2>
      <a:accent3>
        <a:srgbClr val="D2CB6C"/>
      </a:accent3>
      <a:accent4>
        <a:srgbClr val="95A39D"/>
      </a:accent4>
      <a:accent5>
        <a:srgbClr val="C89F5D"/>
      </a:accent5>
      <a:accent6>
        <a:srgbClr val="B1A089"/>
      </a:accent6>
      <a:hlink>
        <a:srgbClr val="523D1B"/>
      </a:hlink>
      <a:folHlink>
        <a:srgbClr val="849A0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solidFill>
          <a:schemeClr val="tx1"/>
        </a:solidFill>
      </a:spPr>
      <a:bodyPr wrap="square" rtlCol="0" anchor="b" anchorCtr="0">
        <a:noAutofit/>
      </a:bodyPr>
      <a:lstStyle>
        <a:defPPr algn="ctr">
          <a:defRPr sz="2400" b="1" dirty="0" smtClean="0">
            <a:solidFill>
              <a:schemeClr val="tx2"/>
            </a:solidFill>
            <a:effectLst>
              <a:outerShdw blurRad="38100" dist="38100" dir="2700000" algn="tl">
                <a:srgbClr val="000000"/>
              </a:outerShdw>
            </a:effectLst>
            <a:latin typeface="+mj-lt"/>
            <a:ea typeface="+mj-ea"/>
            <a:cs typeface="+mj-cs"/>
          </a:defRPr>
        </a:defPPr>
      </a:lstStyle>
    </a:txDef>
  </a:objectDefaults>
  <a:extraClrSchemeLst>
    <a:extraClrScheme>
      <a:clrScheme name="Office Them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ffice Them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ffice Them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ffice Them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ffice Them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ffice Them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013 CGP Presentation to DEM Staff">
  <a:themeElements>
    <a:clrScheme name="Custom 2">
      <a:dk1>
        <a:srgbClr val="679B9A"/>
      </a:dk1>
      <a:lt1>
        <a:srgbClr val="679B9A"/>
      </a:lt1>
      <a:dk2>
        <a:srgbClr val="FFFFFF"/>
      </a:dk2>
      <a:lt2>
        <a:srgbClr val="679B9A"/>
      </a:lt2>
      <a:accent1>
        <a:srgbClr val="A9A57C"/>
      </a:accent1>
      <a:accent2>
        <a:srgbClr val="9CBEBD"/>
      </a:accent2>
      <a:accent3>
        <a:srgbClr val="D2CB6C"/>
      </a:accent3>
      <a:accent4>
        <a:srgbClr val="95A39D"/>
      </a:accent4>
      <a:accent5>
        <a:srgbClr val="C89F5D"/>
      </a:accent5>
      <a:accent6>
        <a:srgbClr val="B1A089"/>
      </a:accent6>
      <a:hlink>
        <a:srgbClr val="523D1B"/>
      </a:hlink>
      <a:folHlink>
        <a:srgbClr val="849A0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ffice Them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ffice Them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ffice Them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ffice Them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ffice Them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2013 CGP Presentation to DEM Staff">
  <a:themeElements>
    <a:clrScheme name="Custom 2">
      <a:dk1>
        <a:srgbClr val="679B9A"/>
      </a:dk1>
      <a:lt1>
        <a:srgbClr val="679B9A"/>
      </a:lt1>
      <a:dk2>
        <a:srgbClr val="FFFFFF"/>
      </a:dk2>
      <a:lt2>
        <a:srgbClr val="679B9A"/>
      </a:lt2>
      <a:accent1>
        <a:srgbClr val="A9A57C"/>
      </a:accent1>
      <a:accent2>
        <a:srgbClr val="9CBEBD"/>
      </a:accent2>
      <a:accent3>
        <a:srgbClr val="D2CB6C"/>
      </a:accent3>
      <a:accent4>
        <a:srgbClr val="95A39D"/>
      </a:accent4>
      <a:accent5>
        <a:srgbClr val="C89F5D"/>
      </a:accent5>
      <a:accent6>
        <a:srgbClr val="B1A089"/>
      </a:accent6>
      <a:hlink>
        <a:srgbClr val="523D1B"/>
      </a:hlink>
      <a:folHlink>
        <a:srgbClr val="849A0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solidFill>
          <a:schemeClr val="tx1"/>
        </a:solidFill>
      </a:spPr>
      <a:bodyPr wrap="square" rtlCol="0" anchor="b" anchorCtr="0">
        <a:noAutofit/>
      </a:bodyPr>
      <a:lstStyle>
        <a:defPPr algn="ctr">
          <a:defRPr sz="2400" b="1" dirty="0" smtClean="0">
            <a:solidFill>
              <a:schemeClr val="tx2"/>
            </a:solidFill>
            <a:effectLst>
              <a:outerShdw blurRad="38100" dist="38100" dir="2700000" algn="tl">
                <a:srgbClr val="000000"/>
              </a:outerShdw>
            </a:effectLst>
            <a:latin typeface="+mj-lt"/>
            <a:ea typeface="+mj-ea"/>
            <a:cs typeface="+mj-cs"/>
          </a:defRPr>
        </a:defPPr>
      </a:lstStyle>
    </a:txDef>
  </a:objectDefaults>
  <a:extraClrSchemeLst>
    <a:extraClrScheme>
      <a:clrScheme name="Office Them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ffice Them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ffice Them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ffice Them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ffice Them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ffice Them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2013 CGP Presentation to DEM Staff">
  <a:themeElements>
    <a:clrScheme name="Custom 2">
      <a:dk1>
        <a:srgbClr val="679B9A"/>
      </a:dk1>
      <a:lt1>
        <a:srgbClr val="679B9A"/>
      </a:lt1>
      <a:dk2>
        <a:srgbClr val="FFFFFF"/>
      </a:dk2>
      <a:lt2>
        <a:srgbClr val="679B9A"/>
      </a:lt2>
      <a:accent1>
        <a:srgbClr val="A9A57C"/>
      </a:accent1>
      <a:accent2>
        <a:srgbClr val="9CBEBD"/>
      </a:accent2>
      <a:accent3>
        <a:srgbClr val="D2CB6C"/>
      </a:accent3>
      <a:accent4>
        <a:srgbClr val="95A39D"/>
      </a:accent4>
      <a:accent5>
        <a:srgbClr val="C89F5D"/>
      </a:accent5>
      <a:accent6>
        <a:srgbClr val="B1A089"/>
      </a:accent6>
      <a:hlink>
        <a:srgbClr val="523D1B"/>
      </a:hlink>
      <a:folHlink>
        <a:srgbClr val="849A0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solidFill>
          <a:schemeClr val="tx1"/>
        </a:solidFill>
      </a:spPr>
      <a:bodyPr wrap="square" rtlCol="0" anchor="b" anchorCtr="0">
        <a:noAutofit/>
      </a:bodyPr>
      <a:lstStyle>
        <a:defPPr algn="ctr">
          <a:defRPr sz="2400" b="1" dirty="0" smtClean="0">
            <a:solidFill>
              <a:schemeClr val="tx2"/>
            </a:solidFill>
            <a:effectLst>
              <a:outerShdw blurRad="38100" dist="38100" dir="2700000" algn="tl">
                <a:srgbClr val="000000"/>
              </a:outerShdw>
            </a:effectLst>
            <a:latin typeface="+mj-lt"/>
            <a:ea typeface="+mj-ea"/>
            <a:cs typeface="+mj-cs"/>
          </a:defRPr>
        </a:defPPr>
      </a:lstStyle>
    </a:txDef>
  </a:objectDefaults>
  <a:extraClrSchemeLst>
    <a:extraClrScheme>
      <a:clrScheme name="Office Them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ffice Them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ffice Them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ffice Them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ffice Them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ffice Them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5005</TotalTime>
  <Words>850</Words>
  <Application>Microsoft Office PowerPoint</Application>
  <PresentationFormat>On-screen Show (4:3)</PresentationFormat>
  <Paragraphs>138</Paragraphs>
  <Slides>31</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vt:lpstr>
      <vt:lpstr>Arial Narrow</vt:lpstr>
      <vt:lpstr>Calibri</vt:lpstr>
      <vt:lpstr>Constantia</vt:lpstr>
      <vt:lpstr>Times New Roman</vt:lpstr>
      <vt:lpstr>Wingdings</vt:lpstr>
      <vt:lpstr>2_2013 CGP Presentation to DEM Staff</vt:lpstr>
      <vt:lpstr>1_2013 CGP Presentation to DEM Staff</vt:lpstr>
      <vt:lpstr>3_2013 CGP Presentation to DEM Staff</vt:lpstr>
      <vt:lpstr>4_2013 CGP Presentation to DEM Staff</vt:lpstr>
      <vt:lpstr>PowerPoint Presentation</vt:lpstr>
      <vt:lpstr>PowerPoint Presentation</vt:lpstr>
      <vt:lpstr>Who Should Use the Handbook? </vt:lpstr>
      <vt:lpstr>Enabling Legislation for State Regulations and Local Ordinances</vt:lpstr>
      <vt:lpstr> The Stormwater Manual Established Eleven (11) Stormwater Management Design Standards</vt:lpstr>
      <vt:lpstr>PowerPoint Presentation</vt:lpstr>
      <vt:lpstr>PowerPoint Presentation</vt:lpstr>
      <vt:lpstr> Soil Erosion and Sediment Control  Performance Criteria Are Now Aligned</vt:lpstr>
      <vt:lpstr>PowerPoint Presentation</vt:lpstr>
      <vt:lpstr>PowerPoint Presentation</vt:lpstr>
      <vt:lpstr>PowerPoint Presentation</vt:lpstr>
      <vt:lpstr>PowerPoint Presentation</vt:lpstr>
      <vt:lpstr>   Soil Erosion and Sediment Control Plan  Format   </vt:lpstr>
      <vt:lpstr>PowerPoint Presentation</vt:lpstr>
      <vt:lpstr>Soil Erosion and Sediment Control  Performance Criteria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Lafaille</dc:creator>
  <cp:lastModifiedBy>Lafaille, Brian (DEM)</cp:lastModifiedBy>
  <cp:revision>209</cp:revision>
  <cp:lastPrinted>2015-01-22T18:20:21Z</cp:lastPrinted>
  <dcterms:created xsi:type="dcterms:W3CDTF">2014-12-11T15:00:26Z</dcterms:created>
  <dcterms:modified xsi:type="dcterms:W3CDTF">2015-10-20T12:50:33Z</dcterms:modified>
</cp:coreProperties>
</file>