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57" r:id="rId4"/>
    <p:sldId id="265" r:id="rId5"/>
    <p:sldId id="266" r:id="rId6"/>
    <p:sldId id="267" r:id="rId7"/>
    <p:sldId id="268" r:id="rId8"/>
    <p:sldId id="258" r:id="rId9"/>
    <p:sldId id="259" r:id="rId10"/>
    <p:sldId id="260" r:id="rId11"/>
    <p:sldId id="261" r:id="rId12"/>
    <p:sldId id="264" r:id="rId13"/>
    <p:sldId id="262" r:id="rId14"/>
    <p:sldId id="263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1E992-EEFD-4165-9324-9CF3BB923315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9929E-93E2-408B-86D6-62E9D1123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2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9929E-93E2-408B-86D6-62E9D1123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20F9E2-7E4C-4054-A62B-C76159D1E17C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33AF69-8973-4616-8449-B966B414E36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.ri.gov/programs/benviron/waste/pdf/skulvapr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.nj.us/dep/special/hpct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Rhode Island Society of Environmental Professionals </a:t>
            </a:r>
            <a:r>
              <a:rPr lang="en-US" sz="3100" dirty="0" smtClean="0"/>
              <a:t>in conjunction with the</a:t>
            </a:r>
            <a:r>
              <a:rPr lang="en-US" dirty="0" smtClean="0"/>
              <a:t> Rhode Island Department of Environmental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Co-hosted </a:t>
            </a:r>
            <a:r>
              <a:rPr lang="en-US" sz="2400" dirty="0" smtClean="0"/>
              <a:t>by SAME’s Narragansett Bay Post</a:t>
            </a:r>
          </a:p>
          <a:p>
            <a:r>
              <a:rPr lang="en-US" dirty="0" smtClean="0"/>
              <a:t>December 12, 2012</a:t>
            </a:r>
          </a:p>
          <a:p>
            <a:endParaRPr lang="en-US" dirty="0"/>
          </a:p>
        </p:txBody>
      </p:sp>
      <p:pic>
        <p:nvPicPr>
          <p:cNvPr id="1026" name="Picture 2" descr="C:\Users\eaxelrod\AppData\Local\Microsoft\Windows\Temporary Internet Files\Content.Outlook\FJED1YVN\RISEP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4219570"/>
            <a:ext cx="2596990" cy="105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91502"/>
            <a:ext cx="40386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4270597"/>
            <a:ext cx="1681615" cy="100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Professional Self Certification of Information</a:t>
            </a:r>
          </a:p>
          <a:p>
            <a:r>
              <a:rPr lang="en-US" dirty="0" smtClean="0"/>
              <a:t>Streamlined Process</a:t>
            </a:r>
          </a:p>
          <a:p>
            <a:r>
              <a:rPr lang="en-US" dirty="0" smtClean="0"/>
              <a:t>Establishes Confirmation Sampling Guidelines</a:t>
            </a:r>
          </a:p>
          <a:p>
            <a:r>
              <a:rPr lang="en-US" dirty="0" smtClean="0"/>
              <a:t>Can achieve </a:t>
            </a:r>
            <a:r>
              <a:rPr lang="en-US" b="1" i="1" dirty="0" smtClean="0"/>
              <a:t>No Further Action</a:t>
            </a:r>
            <a:r>
              <a:rPr lang="en-US" dirty="0" smtClean="0"/>
              <a:t> or </a:t>
            </a:r>
            <a:r>
              <a:rPr lang="en-US" b="1" i="1" dirty="0" smtClean="0"/>
              <a:t>Letter of Compliance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 of up to 1,000 cubic yards of soil per Contaminated Site.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6576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Removal, Treatment or Disposal of Groundwater or Soil below the Water Table</a:t>
            </a:r>
          </a:p>
          <a:p>
            <a:r>
              <a:rPr lang="en-US" dirty="0" smtClean="0"/>
              <a:t>Sediment</a:t>
            </a:r>
          </a:p>
          <a:p>
            <a:r>
              <a:rPr lang="en-US" dirty="0" smtClean="0"/>
              <a:t>UIC Closures</a:t>
            </a:r>
          </a:p>
          <a:p>
            <a:r>
              <a:rPr lang="en-US" dirty="0" smtClean="0"/>
              <a:t>Vapor Intrusion or Indoor Air Concerns</a:t>
            </a:r>
          </a:p>
          <a:p>
            <a:r>
              <a:rPr lang="en-US" dirty="0" smtClean="0"/>
              <a:t>Underground Storage Tank Removals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that are not Applicable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6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Notification</a:t>
            </a:r>
          </a:p>
          <a:p>
            <a:r>
              <a:rPr lang="en-US" dirty="0" smtClean="0"/>
              <a:t>Public Notice</a:t>
            </a:r>
          </a:p>
          <a:p>
            <a:r>
              <a:rPr lang="en-US" dirty="0" smtClean="0"/>
              <a:t>Completion of Short Term Response Report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Expedited Process</a:t>
            </a:r>
          </a:p>
          <a:p>
            <a:r>
              <a:rPr lang="en-US" dirty="0" smtClean="0"/>
              <a:t>Self Certification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Regulated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 &amp; Haul is similar to a Short-term Response Action under Section 6 of the Site Remediation Regulations</a:t>
            </a:r>
          </a:p>
          <a:p>
            <a:r>
              <a:rPr lang="en-US" dirty="0"/>
              <a:t>Policy success &amp; streamlining will only be as effective as the level of detail submitted in supporting documentation</a:t>
            </a:r>
          </a:p>
          <a:p>
            <a:r>
              <a:rPr lang="en-US" dirty="0"/>
              <a:t>Certification place the onus of truthfulness &amp; accuracy on the regulated community in return for expedited oversight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RIDEM OWM Perspectives </a:t>
            </a:r>
          </a:p>
        </p:txBody>
      </p:sp>
    </p:spTree>
    <p:extLst>
      <p:ext uri="{BB962C8B-B14F-4D97-AF65-F5344CB8AC3E}">
        <p14:creationId xmlns:p14="http://schemas.microsoft.com/office/powerpoint/2010/main" val="34677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Short-term response to small spill</a:t>
            </a:r>
          </a:p>
          <a:p>
            <a:r>
              <a:rPr lang="en-US" dirty="0"/>
              <a:t>Part of a greater site cleanup</a:t>
            </a:r>
          </a:p>
          <a:p>
            <a:r>
              <a:rPr lang="en-US" dirty="0"/>
              <a:t>Addresses entirety of site cleanup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Scenarios</a:t>
            </a:r>
          </a:p>
        </p:txBody>
      </p:sp>
    </p:spTree>
    <p:extLst>
      <p:ext uri="{BB962C8B-B14F-4D97-AF65-F5344CB8AC3E}">
        <p14:creationId xmlns:p14="http://schemas.microsoft.com/office/powerpoint/2010/main" val="10839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3222853" cy="48812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RIDEM Office of Waste Management- New Initiatives Briefing  - </a:t>
            </a:r>
            <a:r>
              <a:rPr lang="en-US" sz="2000" dirty="0" smtClean="0"/>
              <a:t> Leo </a:t>
            </a:r>
            <a:r>
              <a:rPr lang="en-US" sz="2000" dirty="0" err="1" smtClean="0"/>
              <a:t>Hellested</a:t>
            </a:r>
            <a:r>
              <a:rPr lang="en-US" sz="2000" dirty="0" smtClean="0"/>
              <a:t>, PE- Chief, Office of Waste Management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RISEP/RIDEM – Introduction of </a:t>
            </a:r>
            <a:r>
              <a:rPr lang="en-US" i="1" dirty="0" smtClean="0"/>
              <a:t>Guidelines for Expedited Excavation and Disposal Response Actions - </a:t>
            </a:r>
            <a:r>
              <a:rPr lang="en-US" sz="2000" i="1" dirty="0" smtClean="0"/>
              <a:t>Eric M. Axelrod, LSP – RISEP Regulatory and Legislative    </a:t>
            </a:r>
            <a:r>
              <a:rPr lang="en-US" sz="2000" i="1" dirty="0"/>
              <a:t>C</a:t>
            </a:r>
            <a:r>
              <a:rPr lang="en-US" sz="2000" i="1" dirty="0" smtClean="0"/>
              <a:t>ommittee Chair</a:t>
            </a:r>
          </a:p>
          <a:p>
            <a:pPr marL="0" indent="0">
              <a:buNone/>
            </a:pPr>
            <a:r>
              <a:rPr lang="en-US" sz="2000" i="1" dirty="0" smtClean="0"/>
              <a:t>     Louis Maccarone II – RIDEM – Senior Sanitary Engineer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 Siting Bills S2277Aaa &amp; H7412</a:t>
            </a:r>
          </a:p>
          <a:p>
            <a:endParaRPr lang="en-US" sz="1400" dirty="0"/>
          </a:p>
          <a:p>
            <a:r>
              <a:rPr lang="en-US" dirty="0"/>
              <a:t>LEAN Government analysis of Site Remediation process</a:t>
            </a:r>
          </a:p>
          <a:p>
            <a:endParaRPr lang="en-US" sz="1400" dirty="0"/>
          </a:p>
          <a:p>
            <a:r>
              <a:rPr lang="en-US" dirty="0"/>
              <a:t>Potential future collaborations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RIDEM Office of Waste Management Initiatives</a:t>
            </a:r>
          </a:p>
        </p:txBody>
      </p:sp>
    </p:spTree>
    <p:extLst>
      <p:ext uri="{BB962C8B-B14F-4D97-AF65-F5344CB8AC3E}">
        <p14:creationId xmlns:p14="http://schemas.microsoft.com/office/powerpoint/2010/main" val="19057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RIDEM Office of Waste Management Initiatives – School Siting Guidance</a:t>
            </a:r>
          </a:p>
        </p:txBody>
      </p:sp>
      <p:pic>
        <p:nvPicPr>
          <p:cNvPr id="4" name="Picture 4" descr="school siting vapor intrusion flowcha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4038600" cy="523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3200400"/>
            <a:ext cx="35052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Candara" pitchFamily="34" charset="0"/>
              </a:rPr>
              <a:t>Guidance can be found online: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andara" pitchFamily="34" charset="0"/>
                <a:hlinkClick r:id="rId3"/>
              </a:rPr>
              <a:t>http://www.dem.ri.gov/programs/ </a:t>
            </a:r>
            <a:r>
              <a:rPr lang="en-US" dirty="0" err="1">
                <a:latin typeface="Candara" pitchFamily="34" charset="0"/>
                <a:hlinkClick r:id="rId3"/>
              </a:rPr>
              <a:t>benviron</a:t>
            </a:r>
            <a:r>
              <a:rPr lang="en-US" dirty="0">
                <a:latin typeface="Candara" pitchFamily="34" charset="0"/>
                <a:hlinkClick r:id="rId3"/>
              </a:rPr>
              <a:t>/waste/</a:t>
            </a:r>
            <a:r>
              <a:rPr lang="en-US" dirty="0" err="1">
                <a:latin typeface="Candara" pitchFamily="34" charset="0"/>
                <a:hlinkClick r:id="rId3"/>
              </a:rPr>
              <a:t>pdf</a:t>
            </a:r>
            <a:r>
              <a:rPr lang="en-US" dirty="0">
                <a:latin typeface="Candara" pitchFamily="34" charset="0"/>
                <a:hlinkClick r:id="rId3"/>
              </a:rPr>
              <a:t>/skulvapr.pdf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Goals of the LEAN Government analysis of OWM’s Site Remediation program:</a:t>
            </a:r>
          </a:p>
          <a:p>
            <a:pPr marL="722313" lvl="1" indent="-419100"/>
            <a:r>
              <a:rPr lang="en-US" dirty="0"/>
              <a:t>Timely and consistent outcomes</a:t>
            </a:r>
          </a:p>
          <a:p>
            <a:pPr marL="722313" lvl="1" indent="-419100"/>
            <a:r>
              <a:rPr lang="en-US" dirty="0"/>
              <a:t>Transparent and predictable decision making</a:t>
            </a:r>
          </a:p>
          <a:p>
            <a:pPr marL="722313" lvl="1" indent="-419100"/>
            <a:r>
              <a:rPr lang="en-US" dirty="0"/>
              <a:t>Communicate process flow and response timelines</a:t>
            </a:r>
          </a:p>
          <a:p>
            <a:pPr marL="722313" lvl="1" indent="-419100"/>
            <a:endParaRPr lang="en-US" dirty="0"/>
          </a:p>
          <a:p>
            <a:pPr marL="457200" indent="-457200"/>
            <a:r>
              <a:rPr lang="en-US" dirty="0"/>
              <a:t>Potential for RISEP input as stakeholder as analysis proceeds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RIDEM Office of Waste Management Initiatives – LEAN Government</a:t>
            </a:r>
          </a:p>
        </p:txBody>
      </p:sp>
    </p:spTree>
    <p:extLst>
      <p:ext uri="{BB962C8B-B14F-4D97-AF65-F5344CB8AC3E}">
        <p14:creationId xmlns:p14="http://schemas.microsoft.com/office/powerpoint/2010/main" val="2928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Historic Pesticide/Small Agricultural Sites policy similar to New Jersey 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Findings and Recommendations for the Remediation of Historic Pesticide Contamination</a:t>
            </a:r>
            <a:r>
              <a:rPr lang="en-US" dirty="0"/>
              <a:t> – March 1999 (</a:t>
            </a:r>
            <a:r>
              <a:rPr lang="en-US" dirty="0">
                <a:hlinkClick r:id="rId2"/>
              </a:rPr>
              <a:t>http://www.state.nj.us/dep/special/hpctf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Vapor </a:t>
            </a:r>
            <a:r>
              <a:rPr lang="en-US" dirty="0" smtClean="0"/>
              <a:t>Intrusion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Urban Fill policy</a:t>
            </a:r>
          </a:p>
          <a:p>
            <a:pPr>
              <a:lnSpc>
                <a:spcPct val="90000"/>
              </a:lnSpc>
            </a:pPr>
            <a:r>
              <a:rPr lang="en-US" dirty="0"/>
              <a:t>Revising Hazardous Waste, Solid Waste, and Recycling Rules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RIDEM Office of Waste Management Initiatives – Potential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6284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2667000" cy="40005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Dig and Haul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State of Rhode Island</a:t>
            </a:r>
          </a:p>
          <a:p>
            <a:pPr marL="0" indent="0" algn="ctr">
              <a:buNone/>
            </a:pPr>
            <a:r>
              <a:rPr lang="en-US" dirty="0" smtClean="0"/>
              <a:t>Department of Environmental Management</a:t>
            </a:r>
          </a:p>
          <a:p>
            <a:pPr marL="0" indent="0" algn="ctr">
              <a:buNone/>
            </a:pPr>
            <a:r>
              <a:rPr lang="en-US" dirty="0" smtClean="0"/>
              <a:t>Office of Waste Management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Policy Memo 2012-01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Guidelines for Expedited Excavation and Disposal Response Actions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326</TotalTime>
  <Words>416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Rhode Island Society of Environmental Professionals in conjunction with the Rhode Island Department of Environmental Management</vt:lpstr>
      <vt:lpstr>Sponsors</vt:lpstr>
      <vt:lpstr>Meeting Agenda</vt:lpstr>
      <vt:lpstr>RIDEM Office of Waste Management Initiatives</vt:lpstr>
      <vt:lpstr>RIDEM Office of Waste Management Initiatives – School Siting Guidance</vt:lpstr>
      <vt:lpstr>RIDEM Office of Waste Management Initiatives – LEAN Government</vt:lpstr>
      <vt:lpstr>RIDEM Office of Waste Management Initiatives – Potential Collaborations</vt:lpstr>
      <vt:lpstr>Origin of Dig and Haul Policy</vt:lpstr>
      <vt:lpstr>Description of Policy</vt:lpstr>
      <vt:lpstr>Major Points</vt:lpstr>
      <vt:lpstr>Applicability</vt:lpstr>
      <vt:lpstr>Conditions that are not Applicable</vt:lpstr>
      <vt:lpstr>Process</vt:lpstr>
      <vt:lpstr>Benefits to Regulated Community</vt:lpstr>
      <vt:lpstr>RIDEM OWM Perspectives </vt:lpstr>
      <vt:lpstr>Example Scenarios</vt:lpstr>
    </vt:vector>
  </TitlesOfParts>
  <Company>Woodard Curran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Rhode Island Society of Environmental Professional in conjunction with the Rhode Island Department of Environmental Management</dc:title>
  <dc:creator>Eric Axelrod</dc:creator>
  <cp:lastModifiedBy>Eric Axelrod</cp:lastModifiedBy>
  <cp:revision>21</cp:revision>
  <dcterms:created xsi:type="dcterms:W3CDTF">2012-12-05T20:56:54Z</dcterms:created>
  <dcterms:modified xsi:type="dcterms:W3CDTF">2012-12-12T15:04:33Z</dcterms:modified>
</cp:coreProperties>
</file>